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8"/>
  </p:notesMasterIdLst>
  <p:sldIdLst>
    <p:sldId id="256" r:id="rId2"/>
    <p:sldId id="273" r:id="rId3"/>
    <p:sldId id="258" r:id="rId4"/>
    <p:sldId id="257" r:id="rId5"/>
    <p:sldId id="259" r:id="rId6"/>
    <p:sldId id="260" r:id="rId7"/>
    <p:sldId id="268" r:id="rId8"/>
    <p:sldId id="261" r:id="rId9"/>
    <p:sldId id="262" r:id="rId10"/>
    <p:sldId id="272" r:id="rId11"/>
    <p:sldId id="270" r:id="rId12"/>
    <p:sldId id="269" r:id="rId13"/>
    <p:sldId id="263" r:id="rId14"/>
    <p:sldId id="264" r:id="rId15"/>
    <p:sldId id="265" r:id="rId16"/>
    <p:sldId id="267" r:id="rId17"/>
  </p:sldIdLst>
  <p:sldSz cx="12192000" cy="6858000"/>
  <p:notesSz cx="6735763" cy="9866313"/>
  <p:embeddedFontLst>
    <p:embeddedFont>
      <p:font typeface="Adler" panose="020B0604020202020204"/>
      <p:regular r:id="rId19"/>
    </p:embeddedFont>
    <p:embeddedFont>
      <p:font typeface="Amatic SC" panose="00000500000000000000" pitchFamily="2" charset="-79"/>
      <p:regular r:id="rId20"/>
      <p:bold r:id="rId21"/>
    </p:embeddedFont>
    <p:embeddedFont>
      <p:font typeface="Calibri" panose="020F0502020204030204" pitchFamily="34" charset="0"/>
      <p:regular r:id="rId22"/>
      <p:bold r:id="rId23"/>
      <p:italic r:id="rId24"/>
      <p:boldItalic r:id="rId25"/>
    </p:embeddedFont>
    <p:embeddedFont>
      <p:font typeface="Calibri Light" panose="020F0302020204030204" pitchFamily="34" charset="0"/>
      <p:regular r:id="rId26"/>
      <p:italic r:id="rId27"/>
    </p:embeddedFont>
    <p:embeddedFont>
      <p:font typeface="Open Sans" panose="020B060603050402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CFFDCF"/>
    <a:srgbClr val="C4FCC4"/>
    <a:srgbClr val="A8FAA8"/>
    <a:srgbClr val="E1FFFF"/>
    <a:srgbClr val="FFEFFF"/>
    <a:srgbClr val="E6E5FB"/>
    <a:srgbClr val="CCFFFF"/>
    <a:srgbClr val="FFCC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1332" autoAdjust="0"/>
  </p:normalViewPr>
  <p:slideViewPr>
    <p:cSldViewPr snapToGrid="0">
      <p:cViewPr varScale="1">
        <p:scale>
          <a:sx n="78" d="100"/>
          <a:sy n="78" d="100"/>
        </p:scale>
        <p:origin x="154" y="91"/>
      </p:cViewPr>
      <p:guideLst/>
    </p:cSldViewPr>
  </p:slideViewPr>
  <p:notesTextViewPr>
    <p:cViewPr>
      <p:scale>
        <a:sx n="1" d="1"/>
        <a:sy n="1" d="1"/>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0763" tIns="45382" rIns="90763" bIns="45382" rtlCol="0"/>
          <a:lstStyle>
            <a:lvl1pPr algn="l">
              <a:defRPr sz="1200"/>
            </a:lvl1pPr>
          </a:lstStyle>
          <a:p>
            <a:endParaRPr lang="en-GB"/>
          </a:p>
        </p:txBody>
      </p:sp>
      <p:sp>
        <p:nvSpPr>
          <p:cNvPr id="3" name="Date Placeholder 2"/>
          <p:cNvSpPr>
            <a:spLocks noGrp="1"/>
          </p:cNvSpPr>
          <p:nvPr>
            <p:ph type="dt" idx="1"/>
          </p:nvPr>
        </p:nvSpPr>
        <p:spPr>
          <a:xfrm>
            <a:off x="3815375" y="0"/>
            <a:ext cx="2918830" cy="495029"/>
          </a:xfrm>
          <a:prstGeom prst="rect">
            <a:avLst/>
          </a:prstGeom>
        </p:spPr>
        <p:txBody>
          <a:bodyPr vert="horz" lIns="90763" tIns="45382" rIns="90763" bIns="45382" rtlCol="0"/>
          <a:lstStyle>
            <a:lvl1pPr algn="r">
              <a:defRPr sz="1200"/>
            </a:lvl1pPr>
          </a:lstStyle>
          <a:p>
            <a:fld id="{1976DE5F-DF04-4F27-A344-93FB2E432C72}" type="datetimeFigureOut">
              <a:rPr lang="en-GB" smtClean="0"/>
              <a:t>08/11/2021</a:t>
            </a:fld>
            <a:endParaRPr lang="en-GB"/>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3" tIns="45382" rIns="90763" bIns="45382" rtlCol="0" anchor="ctr"/>
          <a:lstStyle/>
          <a:p>
            <a:endParaRPr lang="en-GB"/>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0763" tIns="45382" rIns="90763" bIns="453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1286"/>
            <a:ext cx="2918830" cy="495028"/>
          </a:xfrm>
          <a:prstGeom prst="rect">
            <a:avLst/>
          </a:prstGeom>
        </p:spPr>
        <p:txBody>
          <a:bodyPr vert="horz" lIns="90763" tIns="45382" rIns="90763" bIns="45382" rtlCol="0" anchor="b"/>
          <a:lstStyle>
            <a:lvl1pPr algn="l">
              <a:defRPr sz="1200"/>
            </a:lvl1pPr>
          </a:lstStyle>
          <a:p>
            <a:endParaRPr lang="en-GB"/>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0763" tIns="45382" rIns="90763" bIns="45382" rtlCol="0" anchor="b"/>
          <a:lstStyle>
            <a:lvl1pPr algn="r">
              <a:defRPr sz="1200"/>
            </a:lvl1pPr>
          </a:lstStyle>
          <a:p>
            <a:fld id="{4FEE44C5-FA99-4680-9B86-B28965A57CB9}" type="slidenum">
              <a:rPr lang="en-GB" smtClean="0"/>
              <a:t>‹#›</a:t>
            </a:fld>
            <a:endParaRPr lang="en-GB"/>
          </a:p>
        </p:txBody>
      </p:sp>
    </p:spTree>
    <p:extLst>
      <p:ext uri="{BB962C8B-B14F-4D97-AF65-F5344CB8AC3E}">
        <p14:creationId xmlns:p14="http://schemas.microsoft.com/office/powerpoint/2010/main" val="63777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4</a:t>
            </a:fld>
            <a:endParaRPr lang="en-GB"/>
          </a:p>
        </p:txBody>
      </p:sp>
    </p:spTree>
    <p:extLst>
      <p:ext uri="{BB962C8B-B14F-4D97-AF65-F5344CB8AC3E}">
        <p14:creationId xmlns:p14="http://schemas.microsoft.com/office/powerpoint/2010/main" val="3159169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6</a:t>
            </a:fld>
            <a:endParaRPr lang="en-GB"/>
          </a:p>
        </p:txBody>
      </p:sp>
    </p:spTree>
    <p:extLst>
      <p:ext uri="{BB962C8B-B14F-4D97-AF65-F5344CB8AC3E}">
        <p14:creationId xmlns:p14="http://schemas.microsoft.com/office/powerpoint/2010/main" val="2290762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7</a:t>
            </a:fld>
            <a:endParaRPr lang="en-GB"/>
          </a:p>
        </p:txBody>
      </p:sp>
    </p:spTree>
    <p:extLst>
      <p:ext uri="{BB962C8B-B14F-4D97-AF65-F5344CB8AC3E}">
        <p14:creationId xmlns:p14="http://schemas.microsoft.com/office/powerpoint/2010/main" val="1784133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2F32-7798-4564-8282-CAE11DB41B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07FADDA-4B94-4A2E-88D3-B6613E9EC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D899993-D5C4-4B50-B5A5-730EB644A32E}"/>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5" name="Footer Placeholder 4">
            <a:extLst>
              <a:ext uri="{FF2B5EF4-FFF2-40B4-BE49-F238E27FC236}">
                <a16:creationId xmlns:a16="http://schemas.microsoft.com/office/drawing/2014/main" id="{B9F30A0B-5D12-454A-BA41-C1BF4AAFC2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165155-854B-4718-BE7A-D5248F348195}"/>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54944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71855-7101-46C1-9608-C11FD928FEB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DF746A-1AB9-44D6-91C2-4E1D3687A8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0BE011-5903-490B-A6BB-4B7649794106}"/>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5" name="Footer Placeholder 4">
            <a:extLst>
              <a:ext uri="{FF2B5EF4-FFF2-40B4-BE49-F238E27FC236}">
                <a16:creationId xmlns:a16="http://schemas.microsoft.com/office/drawing/2014/main" id="{9512082B-37B0-4E5A-9D06-029444C70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C7AA1B-FE0D-4371-B5E5-C3DF0BDB8421}"/>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11335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8D34B2-98C7-49C8-89D4-2CFFA92890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3B59C2-E893-4D04-BE77-20443A9249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C2D4FD-8342-49A1-8FF9-E2EB2145CE83}"/>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5" name="Footer Placeholder 4">
            <a:extLst>
              <a:ext uri="{FF2B5EF4-FFF2-40B4-BE49-F238E27FC236}">
                <a16:creationId xmlns:a16="http://schemas.microsoft.com/office/drawing/2014/main" id="{41B038CE-C8C9-4860-8A69-E940531365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2ED7DD-8F41-4D1D-9D69-BF631CEA6AC0}"/>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69009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DE126-D9F1-414E-A524-ABCDBD2918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E0B3AB-A0C1-476D-A37A-35CFFDD16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652B75-FE02-4D01-BAAE-DA345F51DA44}"/>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5" name="Footer Placeholder 4">
            <a:extLst>
              <a:ext uri="{FF2B5EF4-FFF2-40B4-BE49-F238E27FC236}">
                <a16:creationId xmlns:a16="http://schemas.microsoft.com/office/drawing/2014/main" id="{B59F2088-0B61-49AD-8AEF-34A45B4AC5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F0FC-BDDB-4AE2-A261-3FC192508922}"/>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00192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D398B-46A2-4C16-8E6B-3FCAD4E68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77762F7-FA5F-4E83-9E1A-482AE2657F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B532D0-13FB-4D1F-834C-C4E5B5C94855}"/>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5" name="Footer Placeholder 4">
            <a:extLst>
              <a:ext uri="{FF2B5EF4-FFF2-40B4-BE49-F238E27FC236}">
                <a16:creationId xmlns:a16="http://schemas.microsoft.com/office/drawing/2014/main" id="{4F19A6C8-0BB6-4E19-A634-62B3449DC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61B6A6-140B-4F75-8410-CE1F5EBDA32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79156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6127A-B3F6-45DF-B6A9-93108D4406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957FE-B6C1-4774-BFC8-D389935FFA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DE26C5-36C2-409F-B5D1-6422B0F02C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1E25DC-CAE7-4F04-9FB3-9AC40781257D}"/>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6" name="Footer Placeholder 5">
            <a:extLst>
              <a:ext uri="{FF2B5EF4-FFF2-40B4-BE49-F238E27FC236}">
                <a16:creationId xmlns:a16="http://schemas.microsoft.com/office/drawing/2014/main" id="{2DC6E613-CFD3-4890-B8D3-320F51689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0F7CA2-861E-4933-A1AD-07BBE319520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07613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D187-1F7F-4953-BE9D-AB85015AA5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29CF6E-BAB7-464D-8A88-2314BC18E7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EF2B6E-D889-4256-B447-2C5B5E8CDB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412A75A-DDDC-489C-917E-3349A73886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0BD1E8-501E-44B9-BF08-9A5F01F9AC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9B7424F-EADF-428D-A783-A628D2E60555}"/>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8" name="Footer Placeholder 7">
            <a:extLst>
              <a:ext uri="{FF2B5EF4-FFF2-40B4-BE49-F238E27FC236}">
                <a16:creationId xmlns:a16="http://schemas.microsoft.com/office/drawing/2014/main" id="{A29B5C68-FA0E-4128-B07C-54C96E28EE7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4496B9-4598-4794-9016-8BDFC6BA0F66}"/>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96433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3793-06C6-4B90-ABCF-779B174050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B08F566-D2E1-4886-B215-095A4D1979E8}"/>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4" name="Footer Placeholder 3">
            <a:extLst>
              <a:ext uri="{FF2B5EF4-FFF2-40B4-BE49-F238E27FC236}">
                <a16:creationId xmlns:a16="http://schemas.microsoft.com/office/drawing/2014/main" id="{8810A379-04BE-4DC4-ABFC-A59A8BFBB7F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DECCF29-89B7-40E4-B623-82A21A34D64F}"/>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18022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4CE185-F1AC-41D0-BF69-66ADCC0C2E51}"/>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3" name="Footer Placeholder 2">
            <a:extLst>
              <a:ext uri="{FF2B5EF4-FFF2-40B4-BE49-F238E27FC236}">
                <a16:creationId xmlns:a16="http://schemas.microsoft.com/office/drawing/2014/main" id="{3006861C-BBFA-473E-83CD-C2233D5901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B8C15F4-34EC-47C8-913F-6039A82C855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96149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197E3-D5BE-484A-BD27-CA1374AB16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2EA664-8C45-4A31-9788-2451EFADBB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04B2003-15C2-4980-A916-9ABD2CE44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314548-D2BF-40DD-BA45-E212ACDA14FD}"/>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6" name="Footer Placeholder 5">
            <a:extLst>
              <a:ext uri="{FF2B5EF4-FFF2-40B4-BE49-F238E27FC236}">
                <a16:creationId xmlns:a16="http://schemas.microsoft.com/office/drawing/2014/main" id="{F1B764E1-94CC-42BD-8D0C-1CC02C56B3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11CDF1-17F6-4A79-9851-851A95D76B6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53027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3B49-50C4-4073-BA14-A1326DC535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887FDE0-B490-49A2-B142-ED137E884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506A47-D125-47BC-A712-F4BDEAC21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F8B02-0071-49C3-9832-BEC185F78F47}"/>
              </a:ext>
            </a:extLst>
          </p:cNvPr>
          <p:cNvSpPr>
            <a:spLocks noGrp="1"/>
          </p:cNvSpPr>
          <p:nvPr>
            <p:ph type="dt" sz="half" idx="10"/>
          </p:nvPr>
        </p:nvSpPr>
        <p:spPr/>
        <p:txBody>
          <a:bodyPr/>
          <a:lstStyle/>
          <a:p>
            <a:fld id="{CDC55D41-4AB0-4312-A420-B20A1BDF5A76}" type="datetimeFigureOut">
              <a:rPr lang="en-GB" smtClean="0"/>
              <a:t>08/11/2021</a:t>
            </a:fld>
            <a:endParaRPr lang="en-GB"/>
          </a:p>
        </p:txBody>
      </p:sp>
      <p:sp>
        <p:nvSpPr>
          <p:cNvPr id="6" name="Footer Placeholder 5">
            <a:extLst>
              <a:ext uri="{FF2B5EF4-FFF2-40B4-BE49-F238E27FC236}">
                <a16:creationId xmlns:a16="http://schemas.microsoft.com/office/drawing/2014/main" id="{1F4E4F1B-2ED6-4021-9074-0CDAC1C185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F18865-2331-42D4-9583-FC687C77FB23}"/>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77524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6298A6-0EC2-43B7-AB67-33EA504CB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9D6075-F7C7-4CA2-874F-9183FC42B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2C6367-BED6-41DC-89F6-C2AB3128A9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55D41-4AB0-4312-A420-B20A1BDF5A76}" type="datetimeFigureOut">
              <a:rPr lang="en-GB" smtClean="0"/>
              <a:t>08/11/2021</a:t>
            </a:fld>
            <a:endParaRPr lang="en-GB"/>
          </a:p>
        </p:txBody>
      </p:sp>
      <p:sp>
        <p:nvSpPr>
          <p:cNvPr id="5" name="Footer Placeholder 4">
            <a:extLst>
              <a:ext uri="{FF2B5EF4-FFF2-40B4-BE49-F238E27FC236}">
                <a16:creationId xmlns:a16="http://schemas.microsoft.com/office/drawing/2014/main" id="{9A01189D-DEFD-4D06-83E8-FAE720313A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F245F4-DE9A-4E43-879E-EAABD86BA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094630-06F6-4001-8D85-14896106F147}" type="slidenum">
              <a:rPr lang="en-GB" smtClean="0"/>
              <a:t>‹#›</a:t>
            </a:fld>
            <a:endParaRPr lang="en-GB"/>
          </a:p>
        </p:txBody>
      </p:sp>
    </p:spTree>
    <p:extLst>
      <p:ext uri="{BB962C8B-B14F-4D97-AF65-F5344CB8AC3E}">
        <p14:creationId xmlns:p14="http://schemas.microsoft.com/office/powerpoint/2010/main" val="1075080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785180" y="94606"/>
            <a:ext cx="10440540" cy="104868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7200" dirty="0">
                <a:latin typeface="Amatic SC" panose="00000500000000000000" pitchFamily="2" charset="-79"/>
                <a:cs typeface="Amatic SC" panose="00000500000000000000" pitchFamily="2" charset="-79"/>
              </a:rPr>
              <a:t>Reception Long  Term Plan 21-22</a:t>
            </a:r>
            <a:endParaRPr lang="en-GB" sz="7200"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35190E74-8587-48B1-A2DC-DA613BB57499}"/>
              </a:ext>
            </a:extLst>
          </p:cNvPr>
          <p:cNvSpPr txBox="1"/>
          <p:nvPr/>
        </p:nvSpPr>
        <p:spPr>
          <a:xfrm>
            <a:off x="398835" y="935946"/>
            <a:ext cx="10826885" cy="5824993"/>
          </a:xfrm>
          <a:prstGeom prst="rect">
            <a:avLst/>
          </a:prstGeom>
          <a:noFill/>
        </p:spPr>
        <p:txBody>
          <a:bodyPr wrap="square">
            <a:spAutoFit/>
          </a:bodyPr>
          <a:lstStyle/>
          <a:p>
            <a:pPr lvl="0">
              <a:lnSpc>
                <a:spcPct val="107000"/>
              </a:lnSpc>
            </a:pPr>
            <a:r>
              <a:rPr lang="en-US" sz="1400" i="1" dirty="0"/>
              <a:t>At Ide Primary School children will  have lots of opportunities to learn through play in Reception. We believe this is the way children learn best,  through deep levels of engagement in their play and by following their own interests with adults facilitating and extending their vocabulary and knowledge. We will ensure that learning will be fun, engaging and we will challenge and support all children wherever their starting point. Ensuring each child feels settled and happy within our environment is of paramount importance to us. If a child feels secure, they can be free to explore and learn fully.</a:t>
            </a:r>
          </a:p>
          <a:p>
            <a:pPr lvl="0">
              <a:lnSpc>
                <a:spcPct val="107000"/>
              </a:lnSpc>
            </a:pPr>
            <a:endParaRPr lang="en-US" sz="1400" i="1" dirty="0"/>
          </a:p>
          <a:p>
            <a:pPr>
              <a:lnSpc>
                <a:spcPct val="107000"/>
              </a:lnSpc>
            </a:pPr>
            <a:r>
              <a:rPr lang="en-US" sz="1400" i="1" dirty="0"/>
              <a:t>As a Reception team and effective role models, we will provide high quality interactions in order to develop and deepen the children’s learning opportunities. We will deliver our curriculum through a balance of adult led and child-initiated activities based on the EYFS Framework 21’ &amp; children’s interests. We </a:t>
            </a:r>
            <a:r>
              <a:rPr lang="en-US" sz="1400" i="1" dirty="0" err="1"/>
              <a:t>recognise</a:t>
            </a:r>
            <a:r>
              <a:rPr lang="en-US" sz="1400" i="1" dirty="0"/>
              <a:t> the high status of spoken language in the EYFS Framework as talking underpins all 7 areas of learning and </a:t>
            </a:r>
            <a:r>
              <a:rPr lang="en-US" sz="1400" i="1" dirty="0" err="1"/>
              <a:t>prioritise</a:t>
            </a:r>
            <a:r>
              <a:rPr lang="en-US" sz="1400" i="1" dirty="0"/>
              <a:t> language development at all opportunities, so the children have the skills and knowledge to master all areas of the curriculum which is the schools aim. Alongside this we promote  a love of books and reading to foster a lifelong love of reading and learning. We understand and appreciate the importance of the outdoor environment for our children. It is a continuation of our indoor provision. We provide our children with opportunities to develop their gross motor skills, to deepen their imaginations and also their sense of curiosity. </a:t>
            </a:r>
          </a:p>
          <a:p>
            <a:pPr>
              <a:lnSpc>
                <a:spcPct val="107000"/>
              </a:lnSpc>
            </a:pPr>
            <a:endParaRPr lang="en-US" sz="1400" i="1" dirty="0"/>
          </a:p>
          <a:p>
            <a:pPr>
              <a:lnSpc>
                <a:spcPct val="107000"/>
              </a:lnSpc>
            </a:pPr>
            <a:r>
              <a:rPr lang="en-US" sz="1400" i="1" dirty="0"/>
              <a:t>We help develop the school Cultural Capital by </a:t>
            </a:r>
            <a:r>
              <a:rPr lang="en-GB" sz="1400" i="1" dirty="0">
                <a:latin typeface="Calibri" panose="020F0502020204030204" pitchFamily="34" charset="0"/>
                <a:cs typeface="Times New Roman" panose="02020603050405020304" pitchFamily="18" charset="0"/>
              </a:rPr>
              <a:t>crafting a  planned yet flexible curriculum which is </a:t>
            </a:r>
            <a:r>
              <a:rPr lang="en-GB" sz="1400" i="1" dirty="0">
                <a:latin typeface="Calibri" panose="020F0502020204030204" pitchFamily="34" charset="0"/>
                <a:ea typeface="Calibri" panose="020F0502020204030204" pitchFamily="34" charset="0"/>
                <a:cs typeface="Times New Roman" panose="02020603050405020304" pitchFamily="18" charset="0"/>
              </a:rPr>
              <a:t> designed to harness curiosity and build children’s ability to and ask and respond to questions, involves parents, fosters independence and sets high expectations of achievement.  We foster an inclusive approach to society, understanding and valuing diversity in all it’s many forms, e.g. cultural, religious, gender, economic, so that the children have the confidence and desire to contribute to their next phase of learning and society in a meaningful way. </a:t>
            </a:r>
          </a:p>
          <a:p>
            <a:pPr>
              <a:lnSpc>
                <a:spcPct val="107000"/>
              </a:lnSpc>
            </a:pPr>
            <a:r>
              <a:rPr lang="en-US" sz="1400" i="1" dirty="0"/>
              <a:t>We want the children to feel safe and secure at all times and ensure that our safeguarding procedures are rigorous and kept up to date. Communication is important to us and we greatly value the relationship that we develop with parents .</a:t>
            </a:r>
          </a:p>
          <a:p>
            <a:pPr>
              <a:lnSpc>
                <a:spcPct val="107000"/>
              </a:lnSpc>
            </a:pPr>
            <a:endParaRPr lang="en-US" sz="1400" i="1" dirty="0"/>
          </a:p>
          <a:p>
            <a:pPr lvl="0">
              <a:lnSpc>
                <a:spcPct val="107000"/>
              </a:lnSpc>
            </a:pPr>
            <a:r>
              <a:rPr lang="en-US" sz="1400" i="1" dirty="0"/>
              <a:t>We believe in the importance of the school’s guiding aim of ‘Knowing children as individuals’  and the school values - ‘Kindness/Respect, Individual Best, Teamwork, and Curiosity’  - so our children can feel valued and can reach their social and academic potential. </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sz="1400" i="1" dirty="0"/>
          </a:p>
          <a:p>
            <a:r>
              <a:rPr lang="en-US" sz="1400" i="1" dirty="0"/>
              <a:t>Ide Primary Oak Team</a:t>
            </a:r>
            <a:endParaRPr lang="en-GB" sz="1400" i="1" dirty="0"/>
          </a:p>
        </p:txBody>
      </p:sp>
    </p:spTree>
    <p:extLst>
      <p:ext uri="{BB962C8B-B14F-4D97-AF65-F5344CB8AC3E}">
        <p14:creationId xmlns:p14="http://schemas.microsoft.com/office/powerpoint/2010/main" val="3286185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153302482"/>
              </p:ext>
            </p:extLst>
          </p:nvPr>
        </p:nvGraphicFramePr>
        <p:xfrm>
          <a:off x="946484" y="598405"/>
          <a:ext cx="10515603" cy="6042660"/>
        </p:xfrm>
        <a:graphic>
          <a:graphicData uri="http://schemas.openxmlformats.org/drawingml/2006/table">
            <a:tbl>
              <a:tblPr firstRow="1" bandRow="1">
                <a:tableStyleId>{BC89EF96-8CEA-46FF-86C4-4CE0E7609802}</a:tableStyleId>
              </a:tblPr>
              <a:tblGrid>
                <a:gridCol w="948991">
                  <a:extLst>
                    <a:ext uri="{9D8B030D-6E8A-4147-A177-3AD203B41FA5}">
                      <a16:colId xmlns:a16="http://schemas.microsoft.com/office/drawing/2014/main" val="2087155098"/>
                    </a:ext>
                  </a:extLst>
                </a:gridCol>
                <a:gridCol w="1885950">
                  <a:extLst>
                    <a:ext uri="{9D8B030D-6E8A-4147-A177-3AD203B41FA5}">
                      <a16:colId xmlns:a16="http://schemas.microsoft.com/office/drawing/2014/main" val="2183506930"/>
                    </a:ext>
                  </a:extLst>
                </a:gridCol>
                <a:gridCol w="1671746">
                  <a:extLst>
                    <a:ext uri="{9D8B030D-6E8A-4147-A177-3AD203B41FA5}">
                      <a16:colId xmlns:a16="http://schemas.microsoft.com/office/drawing/2014/main" val="1981248376"/>
                    </a:ext>
                  </a:extLst>
                </a:gridCol>
                <a:gridCol w="1502229">
                  <a:extLst>
                    <a:ext uri="{9D8B030D-6E8A-4147-A177-3AD203B41FA5}">
                      <a16:colId xmlns:a16="http://schemas.microsoft.com/office/drawing/2014/main" val="1316632615"/>
                    </a:ext>
                  </a:extLst>
                </a:gridCol>
                <a:gridCol w="1502229">
                  <a:extLst>
                    <a:ext uri="{9D8B030D-6E8A-4147-A177-3AD203B41FA5}">
                      <a16:colId xmlns:a16="http://schemas.microsoft.com/office/drawing/2014/main" val="1315841858"/>
                    </a:ext>
                  </a:extLst>
                </a:gridCol>
                <a:gridCol w="1502229">
                  <a:extLst>
                    <a:ext uri="{9D8B030D-6E8A-4147-A177-3AD203B41FA5}">
                      <a16:colId xmlns:a16="http://schemas.microsoft.com/office/drawing/2014/main" val="276927960"/>
                    </a:ext>
                  </a:extLst>
                </a:gridCol>
                <a:gridCol w="1502229">
                  <a:extLst>
                    <a:ext uri="{9D8B030D-6E8A-4147-A177-3AD203B41FA5}">
                      <a16:colId xmlns:a16="http://schemas.microsoft.com/office/drawing/2014/main" val="3839939855"/>
                    </a:ext>
                  </a:extLst>
                </a:gridCol>
              </a:tblGrid>
              <a:tr h="806906">
                <a:tc>
                  <a:txBody>
                    <a:bodyPr/>
                    <a:lstStyle/>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FDC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FDCF"/>
                    </a:solidFill>
                  </a:tcPr>
                </a:tc>
                <a:extLst>
                  <a:ext uri="{0D108BD9-81ED-4DB2-BD59-A6C34878D82A}">
                    <a16:rowId xmlns:a16="http://schemas.microsoft.com/office/drawing/2014/main" val="2605914594"/>
                  </a:ext>
                </a:extLst>
              </a:tr>
              <a:tr h="566676">
                <a:tc>
                  <a:txBody>
                    <a:bodyPr/>
                    <a:lstStyle/>
                    <a:p>
                      <a:pPr algn="ctr"/>
                      <a:r>
                        <a:rPr lang="en-US" sz="1800" dirty="0">
                          <a:latin typeface="Amatic SC" panose="00000500000000000000" pitchFamily="2" charset="-79"/>
                          <a:cs typeface="Amatic SC" panose="00000500000000000000" pitchFamily="2" charset="-79"/>
                        </a:rPr>
                        <a:t>General Themes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Where do I belong?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WHAT SHALL WE CELEBRATE?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WHO LIVES HERE?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WHERE</a:t>
                      </a:r>
                      <a:r>
                        <a:rPr lang="en-US" sz="1800" baseline="0" dirty="0">
                          <a:latin typeface="Amatic SC" panose="00000500000000000000" pitchFamily="2" charset="-79"/>
                          <a:cs typeface="Amatic SC" panose="00000500000000000000" pitchFamily="2" charset="-79"/>
                        </a:rPr>
                        <a:t> SHALL WE GO?</a:t>
                      </a:r>
                      <a:endParaRPr lang="en-US" sz="1800" dirty="0">
                        <a:latin typeface="Amatic SC" panose="00000500000000000000" pitchFamily="2" charset="-79"/>
                        <a:cs typeface="Amatic SC" panose="00000500000000000000" pitchFamily="2" charset="-79"/>
                      </a:endParaRPr>
                    </a:p>
                    <a:p>
                      <a:pPr algn="ct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HOW DOES IT GROW?</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FDC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FDCF"/>
                    </a:solidFill>
                  </a:tcPr>
                </a:tc>
                <a:extLst>
                  <a:ext uri="{0D108BD9-81ED-4DB2-BD59-A6C34878D82A}">
                    <a16:rowId xmlns:a16="http://schemas.microsoft.com/office/drawing/2014/main" val="175146485"/>
                  </a:ext>
                </a:extLst>
              </a:tr>
              <a:tr h="4490281">
                <a:tc>
                  <a:txBody>
                    <a:bodyPr/>
                    <a:lstStyle/>
                    <a:p>
                      <a:r>
                        <a:rPr lang="en-GB" dirty="0"/>
                        <a:t>Possible Texts and </a:t>
                      </a:r>
                    </a:p>
                    <a:p>
                      <a:r>
                        <a:rPr lang="en-GB" dirty="0"/>
                        <a:t>‘old favourites’ </a:t>
                      </a:r>
                    </a:p>
                    <a:p>
                      <a:r>
                        <a:rPr lang="en-GB" dirty="0"/>
                        <a:t>Author focus</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Nursery Rhymes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Nick </a:t>
                      </a:r>
                      <a:r>
                        <a:rPr kumimoji="0" lang="en-US" sz="1050" b="1" u="none" strike="noStrike" kern="1200" cap="none" spc="0" normalizeH="0" baseline="0" noProof="0" dirty="0" err="1">
                          <a:ln>
                            <a:noFill/>
                          </a:ln>
                          <a:effectLst/>
                          <a:uLnTx/>
                          <a:uFillTx/>
                        </a:rPr>
                        <a:t>Sharratt</a:t>
                      </a:r>
                      <a:r>
                        <a:rPr kumimoji="0" lang="en-US" sz="1050" b="1" u="none" strike="noStrike" kern="1200" cap="none" spc="0" normalizeH="0" baseline="0" noProof="0" dirty="0">
                          <a:ln>
                            <a:noFill/>
                          </a:ln>
                          <a:effectLst/>
                          <a:uLnTx/>
                          <a:uFillTx/>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Julia Donaldson- </a:t>
                      </a:r>
                      <a:r>
                        <a:rPr kumimoji="0" lang="en-US" sz="1050" u="none" strike="noStrike" kern="1200" cap="none" spc="0" normalizeH="0" baseline="0" noProof="0" dirty="0" err="1">
                          <a:ln>
                            <a:noFill/>
                          </a:ln>
                          <a:effectLst/>
                          <a:uLnTx/>
                          <a:uFillTx/>
                        </a:rPr>
                        <a:t>Superworm</a:t>
                      </a:r>
                      <a:r>
                        <a:rPr kumimoji="0" lang="en-US" sz="1050" u="none" strike="noStrike" kern="1200" cap="none" spc="0" normalizeH="0" baseline="0" noProof="0" dirty="0">
                          <a:ln>
                            <a:noFill/>
                          </a:ln>
                          <a:effectLst/>
                          <a:uLnTx/>
                          <a:uFillTx/>
                        </a:rPr>
                        <a:t>, Stick Man, The Gruffalo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Pumpkin soup/ Stone soup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Bog Baby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Leaf Man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Little Red Hen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Owl Babies </a:t>
                      </a:r>
                      <a:endParaRPr kumimoji="0" lang="en-US" sz="1050" b="1" u="none" strike="noStrike" kern="1200" cap="none" spc="0" normalizeH="0" baseline="0" noProof="0" dirty="0">
                        <a:ln>
                          <a:noFill/>
                        </a:ln>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Once there were Giants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The </a:t>
                      </a:r>
                      <a:r>
                        <a:rPr kumimoji="0" lang="en-US" sz="1050" u="none" strike="noStrike" kern="1200" cap="none" spc="0" normalizeH="0" baseline="0" noProof="0" dirty="0" err="1">
                          <a:ln>
                            <a:noFill/>
                          </a:ln>
                          <a:effectLst/>
                          <a:uLnTx/>
                          <a:uFillTx/>
                        </a:rPr>
                        <a:t>Colour</a:t>
                      </a:r>
                      <a:r>
                        <a:rPr kumimoji="0" lang="en-US" sz="1050" u="none" strike="noStrike" kern="1200" cap="none" spc="0" normalizeH="0" baseline="0" noProof="0" dirty="0">
                          <a:ln>
                            <a:noFill/>
                          </a:ln>
                          <a:effectLst/>
                          <a:uLnTx/>
                          <a:uFillTx/>
                        </a:rPr>
                        <a:t> Monster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Funny Bones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The Big Book of Families </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Whatever next</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Avocado</a:t>
                      </a:r>
                      <a:r>
                        <a:rPr lang="en-GB" sz="1000" baseline="0" dirty="0">
                          <a:effectLst/>
                          <a:latin typeface="Calibri body"/>
                          <a:ea typeface="Calibri" panose="020F0502020204030204" pitchFamily="34" charset="0"/>
                          <a:cs typeface="Calibri Light" panose="020F0302020204030204" pitchFamily="34" charset="0"/>
                        </a:rPr>
                        <a:t> baby</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Peace at last</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Six dinner</a:t>
                      </a:r>
                      <a:r>
                        <a:rPr lang="en-GB" sz="1000" baseline="0" dirty="0">
                          <a:effectLst/>
                          <a:latin typeface="Calibri body"/>
                          <a:ea typeface="Calibri" panose="020F0502020204030204" pitchFamily="34" charset="0"/>
                          <a:cs typeface="Calibri Light" panose="020F0302020204030204" pitchFamily="34" charset="0"/>
                        </a:rPr>
                        <a:t> Sid</a:t>
                      </a:r>
                      <a:endParaRPr lang="en-GB" sz="1000" dirty="0">
                        <a:effectLst/>
                        <a:latin typeface="Calibri body"/>
                        <a:ea typeface="Calibri" panose="020F0502020204030204" pitchFamily="34" charset="0"/>
                        <a:cs typeface="Calibri Light" panose="020F0302020204030204" pitchFamily="34" charset="0"/>
                      </a:endParaRP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Come on Daisy!</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Where’s spot?</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You choose</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What</a:t>
                      </a:r>
                      <a:r>
                        <a:rPr lang="en-GB" sz="1000" baseline="0" dirty="0">
                          <a:effectLst/>
                          <a:latin typeface="Calibri body"/>
                          <a:ea typeface="Calibri" panose="020F0502020204030204" pitchFamily="34" charset="0"/>
                          <a:cs typeface="Calibri Light" panose="020F0302020204030204" pitchFamily="34" charset="0"/>
                        </a:rPr>
                        <a:t> makes me a me?</a:t>
                      </a:r>
                      <a:endParaRPr lang="en-GB" sz="1400" dirty="0">
                        <a:effectLst/>
                        <a:latin typeface="Calibri body"/>
                        <a:ea typeface="Calibri" panose="020F0502020204030204" pitchFamily="34" charset="0"/>
                        <a:cs typeface="Calibri Light" panose="020F0302020204030204" pitchFamily="34" charset="0"/>
                      </a:endParaRP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Daisy, Eat your Peas!</a:t>
                      </a:r>
                      <a:endParaRPr lang="en-GB" sz="1400" dirty="0">
                        <a:effectLst/>
                        <a:latin typeface="Calibri body"/>
                        <a:ea typeface="Calibri" panose="020F0502020204030204" pitchFamily="34" charset="0"/>
                        <a:cs typeface="Calibri Light" panose="020F0302020204030204" pitchFamily="34" charset="0"/>
                      </a:endParaRP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Tiger who came to tea</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Dogger</a:t>
                      </a:r>
                      <a:endParaRPr lang="en-GB" sz="1400" dirty="0">
                        <a:effectLst/>
                        <a:latin typeface="Calibri body"/>
                        <a:ea typeface="Calibri" panose="020F0502020204030204" pitchFamily="34" charset="0"/>
                        <a:cs typeface="Calibri Light" panose="020F0302020204030204" pitchFamily="34" charset="0"/>
                      </a:endParaRP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Elmer</a:t>
                      </a:r>
                      <a:endParaRPr lang="en-GB" sz="1400" dirty="0">
                        <a:effectLst/>
                        <a:latin typeface="Calibri body"/>
                        <a:ea typeface="Calibri" panose="020F0502020204030204" pitchFamily="34" charset="0"/>
                        <a:cs typeface="Calibri Light" panose="020F0302020204030204" pitchFamily="34" charset="0"/>
                      </a:endParaRP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Here we are</a:t>
                      </a:r>
                    </a:p>
                    <a:p>
                      <a:pPr algn="ctr">
                        <a:lnSpc>
                          <a:spcPct val="100000"/>
                        </a:lnSpc>
                        <a:spcAft>
                          <a:spcPts val="0"/>
                        </a:spcAft>
                      </a:pPr>
                      <a:r>
                        <a:rPr lang="en-GB" sz="1000" dirty="0">
                          <a:effectLst/>
                          <a:latin typeface="Calibri body"/>
                          <a:ea typeface="Calibri" panose="020F0502020204030204" pitchFamily="34" charset="0"/>
                          <a:cs typeface="Calibri Light" panose="020F0302020204030204" pitchFamily="34" charset="0"/>
                        </a:rPr>
                        <a:t>Cops and Robbers</a:t>
                      </a:r>
                      <a:endParaRPr lang="en-GB" sz="1400" dirty="0">
                        <a:effectLst/>
                        <a:latin typeface="Calibri body"/>
                        <a:ea typeface="Calibri" panose="020F0502020204030204" pitchFamily="34" charset="0"/>
                        <a:cs typeface="Calibri Light" panose="020F0302020204030204" pitchFamily="34" charset="0"/>
                      </a:endParaRP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Witches Kitchen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Foggy </a:t>
                      </a:r>
                      <a:r>
                        <a:rPr kumimoji="0" lang="en-US" sz="1050" b="1" u="none" strike="noStrike" kern="1200" cap="none" spc="0" normalizeH="0" baseline="0" noProof="0" dirty="0" err="1">
                          <a:ln>
                            <a:noFill/>
                          </a:ln>
                          <a:effectLst/>
                          <a:uLnTx/>
                          <a:uFillTx/>
                        </a:rPr>
                        <a:t>Foggy</a:t>
                      </a:r>
                      <a:r>
                        <a:rPr kumimoji="0" lang="en-US" sz="1050" b="1" u="none" strike="noStrike" kern="1200" cap="none" spc="0" normalizeH="0" baseline="0" noProof="0" dirty="0">
                          <a:ln>
                            <a:noFill/>
                          </a:ln>
                          <a:effectLst/>
                          <a:uLnTx/>
                          <a:uFillTx/>
                        </a:rPr>
                        <a:t> Forest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Pass the Jam Jim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The Enormous Turnip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Goldilocks and the 3 bears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3 Billy Goats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effectLst/>
                          <a:uLnTx/>
                          <a:uFillTx/>
                        </a:rPr>
                        <a:t>Dear Zoo/ Dear Santa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The Jolly Postman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Goldilocks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Farmer Duck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Hansel &amp; </a:t>
                      </a:r>
                      <a:r>
                        <a:rPr kumimoji="0" lang="en-US" sz="1050" u="none" strike="noStrike" kern="1200" cap="none" spc="0" normalizeH="0" baseline="0" noProof="0" dirty="0" err="1">
                          <a:ln>
                            <a:noFill/>
                          </a:ln>
                          <a:effectLst/>
                          <a:uLnTx/>
                          <a:uFillTx/>
                        </a:rPr>
                        <a:t>Gretal</a:t>
                      </a:r>
                      <a:r>
                        <a:rPr kumimoji="0" lang="en-US" sz="1050" u="none" strike="noStrike" kern="1200" cap="none" spc="0" normalizeH="0" baseline="0" noProof="0" dirty="0">
                          <a:ln>
                            <a:noFill/>
                          </a:ln>
                          <a:effectLst/>
                          <a:uLnTx/>
                          <a:uFillTx/>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SSH!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Each peach pear plum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effectLst/>
                          <a:latin typeface="Calibri body"/>
                          <a:ea typeface="Calibri" panose="020F0502020204030204" pitchFamily="34" charset="0"/>
                          <a:cs typeface="Calibri Light" panose="020F0302020204030204" pitchFamily="34" charset="0"/>
                        </a:rPr>
                        <a:t>Room on the Broom</a:t>
                      </a:r>
                      <a:endParaRPr kumimoji="0" lang="en-US" sz="1050" u="none" strike="noStrike" kern="1200" cap="none" spc="0" normalizeH="0" baseline="0" noProof="0" dirty="0">
                        <a:ln>
                          <a:noFill/>
                        </a:ln>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Christmas Story / 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u="none" strike="noStrike" kern="1200" cap="none" spc="0" normalizeH="0" baseline="0" noProof="0" dirty="0">
                          <a:ln>
                            <a:noFill/>
                          </a:ln>
                          <a:effectLst/>
                          <a:uLnTx/>
                          <a:uFillTx/>
                        </a:rPr>
                        <a:t>Rama and </a:t>
                      </a:r>
                      <a:r>
                        <a:rPr kumimoji="0" lang="en-GB" sz="1050" u="none" strike="noStrike" kern="1200" cap="none" spc="0" normalizeH="0" baseline="0" noProof="0" dirty="0" err="1">
                          <a:ln>
                            <a:noFill/>
                          </a:ln>
                          <a:effectLst/>
                          <a:uLnTx/>
                          <a:uFillTx/>
                        </a:rPr>
                        <a:t>Sita</a:t>
                      </a:r>
                      <a:endParaRPr kumimoji="0" lang="en-GB" sz="1050" u="none" strike="noStrike" kern="1200" cap="none" spc="0" normalizeH="0" baseline="0" noProof="0" dirty="0">
                        <a:ln>
                          <a:noFill/>
                        </a:ln>
                        <a:effectLst/>
                        <a:uLnTx/>
                        <a:uFillTx/>
                      </a:endParaRPr>
                    </a:p>
                    <a:p>
                      <a:pPr algn="ctr">
                        <a:lnSpc>
                          <a:spcPct val="100000"/>
                        </a:lnSpc>
                        <a:spcBef>
                          <a:spcPts val="0"/>
                        </a:spcBef>
                        <a:spcAft>
                          <a:spcPts val="0"/>
                        </a:spcAft>
                      </a:pPr>
                      <a:r>
                        <a:rPr lang="en-GB" sz="1050" dirty="0">
                          <a:effectLst/>
                          <a:latin typeface="+mn-lt"/>
                          <a:ea typeface="Calibri" panose="020F0502020204030204" pitchFamily="34" charset="0"/>
                          <a:cs typeface="Times New Roman" panose="02020603050405020304" pitchFamily="18" charset="0"/>
                        </a:rPr>
                        <a:t>Trad Tales</a:t>
                      </a:r>
                    </a:p>
                    <a:p>
                      <a:pPr algn="ctr">
                        <a:lnSpc>
                          <a:spcPct val="100000"/>
                        </a:lnSpc>
                        <a:spcBef>
                          <a:spcPts val="0"/>
                        </a:spcBef>
                        <a:spcAft>
                          <a:spcPts val="0"/>
                        </a:spcAft>
                      </a:pPr>
                      <a:r>
                        <a:rPr lang="en-GB" sz="1050" dirty="0">
                          <a:effectLst/>
                          <a:latin typeface="+mn-lt"/>
                          <a:ea typeface="Calibri" panose="020F0502020204030204" pitchFamily="34" charset="0"/>
                          <a:cs typeface="Times New Roman" panose="02020603050405020304" pitchFamily="18" charset="0"/>
                        </a:rPr>
                        <a:t>Lost and found!</a:t>
                      </a:r>
                    </a:p>
                    <a:p>
                      <a:pPr algn="ctr">
                        <a:lnSpc>
                          <a:spcPct val="100000"/>
                        </a:lnSpc>
                        <a:spcBef>
                          <a:spcPts val="0"/>
                        </a:spcBef>
                        <a:spcAft>
                          <a:spcPts val="0"/>
                        </a:spcAft>
                      </a:pPr>
                      <a:r>
                        <a:rPr lang="en-GB" sz="1050" dirty="0">
                          <a:effectLst/>
                          <a:latin typeface="+mn-lt"/>
                          <a:ea typeface="Calibri" panose="020F0502020204030204" pitchFamily="34" charset="0"/>
                          <a:cs typeface="Times New Roman" panose="02020603050405020304" pitchFamily="18" charset="0"/>
                        </a:rPr>
                        <a:t>The elephant and the baby</a:t>
                      </a:r>
                    </a:p>
                    <a:p>
                      <a:pPr>
                        <a:lnSpc>
                          <a:spcPct val="100000"/>
                        </a:lnSpc>
                        <a:spcBef>
                          <a:spcPts val="0"/>
                        </a:spcBef>
                        <a:spcAft>
                          <a:spcPts val="0"/>
                        </a:spcAft>
                      </a:pPr>
                      <a:r>
                        <a:rPr lang="en-GB" sz="1050" dirty="0">
                          <a:effectLst/>
                          <a:latin typeface="+mn-lt"/>
                          <a:ea typeface="Calibri" panose="020F0502020204030204" pitchFamily="34" charset="0"/>
                          <a:cs typeface="Times New Roman" panose="02020603050405020304" pitchFamily="18" charset="0"/>
                        </a:rPr>
                        <a:t>                 Stickman</a:t>
                      </a:r>
                    </a:p>
                    <a:p>
                      <a:pPr algn="ctr">
                        <a:lnSpc>
                          <a:spcPct val="100000"/>
                        </a:lnSpc>
                        <a:spcBef>
                          <a:spcPts val="0"/>
                        </a:spcBef>
                        <a:spcAft>
                          <a:spcPts val="0"/>
                        </a:spcAft>
                      </a:pPr>
                      <a:r>
                        <a:rPr lang="en-GB" sz="1050" baseline="0" dirty="0">
                          <a:effectLst/>
                          <a:latin typeface="+mn-lt"/>
                          <a:cs typeface="Times New Roman" panose="02020603050405020304" pitchFamily="18" charset="0"/>
                        </a:rPr>
                        <a:t>House in the woods</a:t>
                      </a:r>
                    </a:p>
                    <a:p>
                      <a:pPr algn="ctr">
                        <a:lnSpc>
                          <a:spcPct val="100000"/>
                        </a:lnSpc>
                        <a:spcBef>
                          <a:spcPts val="0"/>
                        </a:spcBef>
                        <a:spcAft>
                          <a:spcPts val="0"/>
                        </a:spcAft>
                      </a:pPr>
                      <a:r>
                        <a:rPr lang="en-GB" sz="1050" baseline="0" dirty="0">
                          <a:effectLst/>
                          <a:latin typeface="+mn-lt"/>
                          <a:cs typeface="Times New Roman" panose="02020603050405020304" pitchFamily="18" charset="0"/>
                        </a:rPr>
                        <a:t>Bear hunt / lion </a:t>
                      </a:r>
                      <a:r>
                        <a:rPr lang="en-GB" sz="1050" baseline="0" dirty="0" err="1">
                          <a:effectLst/>
                          <a:latin typeface="+mn-lt"/>
                          <a:cs typeface="Times New Roman" panose="02020603050405020304" pitchFamily="18" charset="0"/>
                        </a:rPr>
                        <a:t>hun</a:t>
                      </a:r>
                      <a:endParaRPr lang="en-GB" sz="1050" baseline="0" dirty="0">
                        <a:effectLst/>
                        <a:latin typeface="+mn-lt"/>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err="1">
                          <a:effectLst/>
                          <a:latin typeface="+mn-lt"/>
                          <a:cs typeface="Times New Roman" panose="02020603050405020304" pitchFamily="18" charset="0"/>
                        </a:rPr>
                        <a:t>Tinga</a:t>
                      </a:r>
                      <a:r>
                        <a:rPr lang="en-GB" sz="1050" baseline="0" dirty="0">
                          <a:effectLst/>
                          <a:latin typeface="+mn-lt"/>
                          <a:cs typeface="Times New Roman" panose="02020603050405020304" pitchFamily="18" charset="0"/>
                        </a:rPr>
                        <a:t> </a:t>
                      </a:r>
                      <a:r>
                        <a:rPr lang="en-GB" sz="1050" baseline="0" dirty="0" err="1">
                          <a:effectLst/>
                          <a:latin typeface="+mn-lt"/>
                          <a:cs typeface="Times New Roman" panose="02020603050405020304" pitchFamily="18" charset="0"/>
                        </a:rPr>
                        <a:t>Tinga</a:t>
                      </a:r>
                      <a:r>
                        <a:rPr lang="en-GB" sz="1050" baseline="0" dirty="0">
                          <a:effectLst/>
                          <a:latin typeface="+mn-lt"/>
                          <a:cs typeface="Times New Roman" panose="02020603050405020304" pitchFamily="18" charset="0"/>
                        </a:rPr>
                        <a:t> tales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Pete the Cat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a:effectLst/>
                          <a:latin typeface="+mn-lt"/>
                          <a:ea typeface="Calibri" panose="020F0502020204030204" pitchFamily="34" charset="0"/>
                          <a:cs typeface="Times New Roman" panose="02020603050405020304" pitchFamily="18" charset="0"/>
                        </a:rPr>
                        <a:t>Hairy </a:t>
                      </a:r>
                      <a:r>
                        <a:rPr lang="en-GB" sz="1050" baseline="0" dirty="0" err="1">
                          <a:effectLst/>
                          <a:latin typeface="+mn-lt"/>
                          <a:ea typeface="Calibri" panose="020F0502020204030204" pitchFamily="34" charset="0"/>
                          <a:cs typeface="Times New Roman" panose="02020603050405020304" pitchFamily="18" charset="0"/>
                        </a:rPr>
                        <a:t>mcclary</a:t>
                      </a:r>
                      <a:r>
                        <a:rPr lang="en-GB" sz="1050" baseline="0" dirty="0">
                          <a:effectLst/>
                          <a:latin typeface="+mn-lt"/>
                          <a:ea typeface="Calibri" panose="020F0502020204030204" pitchFamily="34" charset="0"/>
                          <a:cs typeface="Times New Roman" panose="02020603050405020304" pitchFamily="18" charset="0"/>
                        </a:rPr>
                        <a:t> from </a:t>
                      </a:r>
                      <a:r>
                        <a:rPr lang="en-GB" sz="1050" baseline="0" dirty="0" err="1">
                          <a:effectLst/>
                          <a:latin typeface="+mn-lt"/>
                          <a:ea typeface="Calibri" panose="020F0502020204030204" pitchFamily="34" charset="0"/>
                          <a:cs typeface="Times New Roman" panose="02020603050405020304" pitchFamily="18" charset="0"/>
                        </a:rPr>
                        <a:t>Donaldsons</a:t>
                      </a:r>
                      <a:r>
                        <a:rPr lang="en-GB" sz="1050" baseline="0" dirty="0">
                          <a:effectLst/>
                          <a:latin typeface="+mn-lt"/>
                          <a:ea typeface="Calibri" panose="020F0502020204030204" pitchFamily="34" charset="0"/>
                          <a:cs typeface="Times New Roman" panose="02020603050405020304" pitchFamily="18" charset="0"/>
                        </a:rPr>
                        <a:t> dairy</a:t>
                      </a:r>
                    </a:p>
                    <a:p>
                      <a:pPr>
                        <a:lnSpc>
                          <a:spcPct val="100000"/>
                        </a:lnSpc>
                        <a:spcAft>
                          <a:spcPts val="0"/>
                        </a:spcAft>
                      </a:pPr>
                      <a:endParaRPr lang="en-GB" sz="105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effectLst/>
                          <a:uLnTx/>
                          <a:uFillTx/>
                        </a:rPr>
                        <a:t>The Magic Paintbrush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effectLst/>
                          <a:latin typeface="+mn-lt"/>
                          <a:ea typeface="Calibri" panose="020F0502020204030204" pitchFamily="34" charset="0"/>
                          <a:cs typeface="Times New Roman" panose="02020603050405020304" pitchFamily="18" charset="0"/>
                        </a:rPr>
                        <a:t>Brown bear,</a:t>
                      </a:r>
                      <a:r>
                        <a:rPr lang="en-GB" sz="1000" b="1" baseline="0" dirty="0">
                          <a:effectLst/>
                          <a:latin typeface="+mn-lt"/>
                          <a:ea typeface="Calibri" panose="020F0502020204030204" pitchFamily="34" charset="0"/>
                          <a:cs typeface="Times New Roman" panose="02020603050405020304" pitchFamily="18" charset="0"/>
                        </a:rPr>
                        <a:t> Brown bear what do you see?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effectLst/>
                          <a:uLnTx/>
                          <a:uFillTx/>
                        </a:rPr>
                        <a:t>(Polar Bear Polar Bear what can you see?)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effectLst/>
                          <a:uLnTx/>
                          <a:uFillTx/>
                        </a:rPr>
                        <a:t>NF Chinese Texts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u="none" strike="noStrike" kern="1200" cap="none" spc="0" normalizeH="0" baseline="0" noProof="0" dirty="0">
                          <a:ln>
                            <a:noFill/>
                          </a:ln>
                          <a:effectLst/>
                          <a:uLnTx/>
                          <a:uFillTx/>
                        </a:rPr>
                        <a:t>The Emperors Egg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u="none" strike="noStrike" kern="1200" cap="none" spc="0" normalizeH="0" baseline="0" noProof="0" dirty="0">
                          <a:ln>
                            <a:noFill/>
                          </a:ln>
                          <a:effectLst/>
                          <a:uLnTx/>
                          <a:uFillTx/>
                        </a:rPr>
                        <a:t>The Very Hungry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u="none" strike="noStrike" kern="1200" cap="none" spc="0" normalizeH="0" baseline="0" noProof="0" dirty="0">
                          <a:ln>
                            <a:noFill/>
                          </a:ln>
                          <a:effectLst/>
                          <a:uLnTx/>
                          <a:uFillTx/>
                        </a:rPr>
                        <a:t>Caterpillar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u="none" strike="noStrike" kern="1200" cap="none" spc="0" normalizeH="0" baseline="0" noProof="0" dirty="0">
                          <a:ln>
                            <a:noFill/>
                          </a:ln>
                          <a:effectLst/>
                          <a:uLnTx/>
                          <a:uFillTx/>
                        </a:rPr>
                        <a:t>Elmer!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u="none" strike="noStrike" kern="1200" cap="none" spc="0" normalizeH="0" baseline="0" noProof="0" dirty="0" err="1">
                          <a:ln>
                            <a:noFill/>
                          </a:ln>
                          <a:effectLst/>
                          <a:uLnTx/>
                          <a:uFillTx/>
                        </a:rPr>
                        <a:t>Aghh</a:t>
                      </a:r>
                      <a:r>
                        <a:rPr kumimoji="0" lang="en-GB" sz="1000" u="none" strike="noStrike" kern="1200" cap="none" spc="0" normalizeH="0" baseline="0" noProof="0" dirty="0">
                          <a:ln>
                            <a:noFill/>
                          </a:ln>
                          <a:effectLst/>
                          <a:uLnTx/>
                          <a:uFillTx/>
                        </a:rPr>
                        <a:t> Spider!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u="none" strike="noStrike" kern="1200" cap="none" spc="0" normalizeH="0" baseline="0" noProof="0" dirty="0">
                          <a:ln>
                            <a:noFill/>
                          </a:ln>
                          <a:effectLst/>
                          <a:uLnTx/>
                          <a:uFillTx/>
                        </a:rPr>
                        <a:t>Diary of a wombat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u="none" strike="noStrike" kern="1200" cap="none" spc="0" normalizeH="0" baseline="0" noProof="0" dirty="0">
                          <a:ln>
                            <a:noFill/>
                          </a:ln>
                          <a:effectLst/>
                          <a:uLnTx/>
                          <a:uFillTx/>
                        </a:rPr>
                        <a:t>There’s an ouch in my pouch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u="none" strike="noStrike" kern="1200" cap="none" spc="0" normalizeH="0" baseline="0" noProof="0" dirty="0">
                          <a:ln>
                            <a:noFill/>
                          </a:ln>
                          <a:effectLst/>
                          <a:uLnTx/>
                          <a:uFillTx/>
                        </a:rPr>
                        <a:t>Hug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u="none" strike="noStrike" kern="1200" cap="none" spc="0" normalizeH="0" baseline="0" noProof="0" dirty="0">
                          <a:ln>
                            <a:noFill/>
                          </a:ln>
                          <a:effectLst/>
                          <a:uLnTx/>
                          <a:uFillTx/>
                        </a:rPr>
                        <a:t>Elephant and the Bad </a:t>
                      </a:r>
                      <a:r>
                        <a:rPr kumimoji="0" lang="en-GB" sz="1000" u="none" strike="noStrike" kern="1200" cap="none" spc="0" normalizeH="0" baseline="0" noProof="0" dirty="0">
                          <a:ln>
                            <a:noFill/>
                          </a:ln>
                          <a:effectLst/>
                          <a:uLnTx/>
                          <a:uFillTx/>
                          <a:latin typeface="+mn-lt"/>
                        </a:rPr>
                        <a:t>Baby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u="none" strike="noStrike" kern="1200" cap="none" spc="0" normalizeH="0" baseline="0" noProof="0" dirty="0">
                          <a:ln>
                            <a:noFill/>
                          </a:ln>
                          <a:effectLst/>
                          <a:uLnTx/>
                          <a:uFillTx/>
                          <a:latin typeface="+mn-lt"/>
                        </a:rPr>
                        <a:t>Pig in the Pond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u="none" strike="noStrike" kern="1200" cap="none" spc="0" normalizeH="0" baseline="0" noProof="0" dirty="0" err="1">
                          <a:ln>
                            <a:noFill/>
                          </a:ln>
                          <a:effectLst/>
                          <a:uLnTx/>
                          <a:uFillTx/>
                          <a:latin typeface="+mn-lt"/>
                        </a:rPr>
                        <a:t>Handa’s</a:t>
                      </a:r>
                      <a:r>
                        <a:rPr kumimoji="0" lang="en-GB" sz="1000" u="none" strike="noStrike" kern="1200" cap="none" spc="0" normalizeH="0" baseline="0" noProof="0" dirty="0">
                          <a:ln>
                            <a:noFill/>
                          </a:ln>
                          <a:effectLst/>
                          <a:uLnTx/>
                          <a:uFillTx/>
                          <a:latin typeface="+mn-lt"/>
                        </a:rPr>
                        <a:t> surprise</a:t>
                      </a:r>
                    </a:p>
                    <a:p>
                      <a:pPr algn="ctr">
                        <a:lnSpc>
                          <a:spcPct val="100000"/>
                        </a:lnSpc>
                        <a:spcAft>
                          <a:spcPts val="0"/>
                        </a:spcAft>
                        <a:tabLst>
                          <a:tab pos="123825" algn="l"/>
                        </a:tabLst>
                      </a:pPr>
                      <a:r>
                        <a:rPr lang="en-GB" sz="1000" dirty="0">
                          <a:effectLst/>
                          <a:latin typeface="+mn-lt"/>
                          <a:ea typeface="Calibri" panose="020F0502020204030204" pitchFamily="34" charset="0"/>
                          <a:cs typeface="Times New Roman" panose="02020603050405020304" pitchFamily="18" charset="0"/>
                        </a:rPr>
                        <a:t>Rumble in the Jungle</a:t>
                      </a:r>
                    </a:p>
                    <a:p>
                      <a:pPr algn="ctr">
                        <a:lnSpc>
                          <a:spcPct val="100000"/>
                        </a:lnSpc>
                        <a:spcAft>
                          <a:spcPts val="0"/>
                        </a:spcAft>
                        <a:tabLst>
                          <a:tab pos="123825" algn="l"/>
                        </a:tabLst>
                      </a:pPr>
                      <a:r>
                        <a:rPr lang="en-GB" sz="1000" baseline="0" dirty="0">
                          <a:effectLst/>
                          <a:latin typeface="+mn-lt"/>
                          <a:ea typeface="Calibri" panose="020F0502020204030204" pitchFamily="34" charset="0"/>
                          <a:cs typeface="Times New Roman" panose="02020603050405020304" pitchFamily="18" charset="0"/>
                        </a:rPr>
                        <a:t>Where the wild things are!</a:t>
                      </a:r>
                      <a:endParaRPr lang="en-GB" sz="1000" dirty="0">
                        <a:effectLst/>
                        <a:latin typeface="+mn-lt"/>
                        <a:ea typeface="Calibri" panose="020F0502020204030204" pitchFamily="34" charset="0"/>
                        <a:cs typeface="Times New Roman" panose="02020603050405020304" pitchFamily="18" charset="0"/>
                      </a:endParaRPr>
                    </a:p>
                    <a:p>
                      <a:pPr algn="ctr">
                        <a:lnSpc>
                          <a:spcPct val="100000"/>
                        </a:lnSpc>
                        <a:spcAft>
                          <a:spcPts val="0"/>
                        </a:spcAft>
                        <a:tabLst>
                          <a:tab pos="123825" algn="l"/>
                        </a:tabLst>
                      </a:pPr>
                      <a:r>
                        <a:rPr lang="en-GB" sz="1000" dirty="0">
                          <a:effectLst/>
                          <a:latin typeface="+mn-lt"/>
                          <a:ea typeface="Calibri" panose="020F0502020204030204" pitchFamily="34" charset="0"/>
                          <a:cs typeface="Times New Roman" panose="02020603050405020304" pitchFamily="18" charset="0"/>
                        </a:rPr>
                        <a:t>Giraffes can’t Dance</a:t>
                      </a:r>
                      <a:endParaRPr lang="en-GB" sz="1400" dirty="0">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000" dirty="0">
                          <a:effectLst/>
                          <a:latin typeface="+mn-lt"/>
                          <a:ea typeface="Calibri" panose="020F0502020204030204" pitchFamily="34" charset="0"/>
                          <a:cs typeface="Times New Roman" panose="02020603050405020304" pitchFamily="18" charset="0"/>
                        </a:rPr>
                        <a:t>The Very Hungry Caterpillar</a:t>
                      </a:r>
                      <a:endParaRPr lang="en-GB" sz="1400" dirty="0">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000" dirty="0">
                          <a:effectLst/>
                          <a:latin typeface="+mn-lt"/>
                          <a:ea typeface="Calibri" panose="020F0502020204030204" pitchFamily="34" charset="0"/>
                          <a:cs typeface="Times New Roman" panose="02020603050405020304" pitchFamily="18" charset="0"/>
                        </a:rPr>
                        <a:t>Mad about </a:t>
                      </a:r>
                      <a:r>
                        <a:rPr lang="en-GB" sz="1000" dirty="0" err="1">
                          <a:effectLst/>
                          <a:latin typeface="+mn-lt"/>
                          <a:ea typeface="Calibri" panose="020F0502020204030204" pitchFamily="34" charset="0"/>
                          <a:cs typeface="Times New Roman" panose="02020603050405020304" pitchFamily="18" charset="0"/>
                        </a:rPr>
                        <a:t>Minibeasts</a:t>
                      </a:r>
                      <a:endParaRPr lang="en-GB" sz="1000" dirty="0">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000" dirty="0">
                          <a:effectLst/>
                          <a:latin typeface="+mn-lt"/>
                          <a:ea typeface="Calibri" panose="020F0502020204030204" pitchFamily="34" charset="0"/>
                          <a:cs typeface="Times New Roman" panose="02020603050405020304" pitchFamily="18" charset="0"/>
                        </a:rPr>
                        <a:t>Oi frog</a:t>
                      </a:r>
                    </a:p>
                    <a:p>
                      <a:pPr algn="ctr">
                        <a:lnSpc>
                          <a:spcPct val="100000"/>
                        </a:lnSpc>
                        <a:spcAft>
                          <a:spcPts val="0"/>
                        </a:spcAft>
                      </a:pPr>
                      <a:r>
                        <a:rPr lang="en-GB" sz="1000" dirty="0">
                          <a:effectLst/>
                          <a:latin typeface="+mn-lt"/>
                          <a:ea typeface="Calibri" panose="020F0502020204030204" pitchFamily="34" charset="0"/>
                          <a:cs typeface="Times New Roman" panose="02020603050405020304" pitchFamily="18" charset="0"/>
                        </a:rPr>
                        <a:t>Billy goats gruff</a:t>
                      </a:r>
                    </a:p>
                    <a:p>
                      <a:pPr algn="ctr">
                        <a:lnSpc>
                          <a:spcPct val="100000"/>
                        </a:lnSpc>
                        <a:spcAft>
                          <a:spcPts val="0"/>
                        </a:spcAft>
                      </a:pPr>
                      <a:r>
                        <a:rPr lang="en-GB" sz="1000" dirty="0">
                          <a:effectLst/>
                          <a:latin typeface="+mn-lt"/>
                          <a:ea typeface="Calibri" panose="020F0502020204030204" pitchFamily="34" charset="0"/>
                          <a:cs typeface="Times New Roman" panose="02020603050405020304" pitchFamily="18" charset="0"/>
                        </a:rPr>
                        <a:t>Rosie’s</a:t>
                      </a:r>
                      <a:r>
                        <a:rPr lang="en-GB" sz="1000" baseline="0" dirty="0">
                          <a:effectLst/>
                          <a:latin typeface="+mn-lt"/>
                          <a:ea typeface="Calibri" panose="020F0502020204030204" pitchFamily="34" charset="0"/>
                          <a:cs typeface="Times New Roman" panose="02020603050405020304" pitchFamily="18" charset="0"/>
                        </a:rPr>
                        <a:t> walk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The Three Little Pigs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Guess How Much I love You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err="1">
                          <a:ln>
                            <a:noFill/>
                          </a:ln>
                          <a:solidFill>
                            <a:schemeClr val="tx1"/>
                          </a:solidFill>
                          <a:effectLst/>
                          <a:uLnTx/>
                          <a:uFillTx/>
                        </a:rPr>
                        <a:t>Superworm</a:t>
                      </a:r>
                      <a:endParaRPr kumimoji="0" lang="en-US" sz="1050" b="1"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The Naughty Bus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Mr. </a:t>
                      </a:r>
                      <a:r>
                        <a:rPr kumimoji="0" lang="en-US" sz="1050" u="none" strike="noStrike" kern="1200" cap="none" spc="0" normalizeH="0" baseline="0" noProof="0" dirty="0" err="1">
                          <a:ln>
                            <a:noFill/>
                          </a:ln>
                          <a:solidFill>
                            <a:schemeClr val="tx1"/>
                          </a:solidFill>
                          <a:effectLst/>
                          <a:uLnTx/>
                          <a:uFillTx/>
                        </a:rPr>
                        <a:t>Gumpy’s</a:t>
                      </a:r>
                      <a:r>
                        <a:rPr kumimoji="0" lang="en-US" sz="1050" u="none" strike="noStrike" kern="1200" cap="none" spc="0" normalizeH="0" baseline="0" noProof="0" dirty="0">
                          <a:ln>
                            <a:noFill/>
                          </a:ln>
                          <a:solidFill>
                            <a:schemeClr val="tx1"/>
                          </a:solidFill>
                          <a:effectLst/>
                          <a:uLnTx/>
                          <a:uFillTx/>
                        </a:rPr>
                        <a:t> Outing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The Train Ride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The Way back Home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Bob, The </a:t>
                      </a:r>
                      <a:r>
                        <a:rPr kumimoji="0" lang="en-US" sz="1050" u="none" strike="noStrike" kern="1200" cap="none" spc="0" normalizeH="0" baseline="0" noProof="0" dirty="0">
                          <a:ln>
                            <a:noFill/>
                          </a:ln>
                          <a:solidFill>
                            <a:schemeClr val="tx1"/>
                          </a:solidFill>
                          <a:effectLst/>
                          <a:uLnTx/>
                          <a:uFillTx/>
                          <a:latin typeface="+mn-lt"/>
                        </a:rPr>
                        <a:t>Man on the Moon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err="1">
                          <a:ln>
                            <a:noFill/>
                          </a:ln>
                          <a:solidFill>
                            <a:schemeClr val="tx1"/>
                          </a:solidFill>
                          <a:effectLst/>
                          <a:uLnTx/>
                          <a:uFillTx/>
                          <a:latin typeface="+mn-lt"/>
                        </a:rPr>
                        <a:t>Beegu</a:t>
                      </a:r>
                      <a:r>
                        <a:rPr kumimoji="0" lang="en-US" sz="1050" u="none" strike="noStrike" kern="1200" cap="none" spc="0" normalizeH="0" baseline="0" noProof="0" dirty="0">
                          <a:ln>
                            <a:noFill/>
                          </a:ln>
                          <a:solidFill>
                            <a:schemeClr val="tx1"/>
                          </a:solidFill>
                          <a:effectLst/>
                          <a:uLnTx/>
                          <a:uFillTx/>
                          <a:latin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latin typeface="+mn-lt"/>
                        </a:rPr>
                        <a:t>Oi! Get off my train! </a:t>
                      </a:r>
                      <a:endParaRPr lang="en-GB" sz="16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050" dirty="0">
                          <a:solidFill>
                            <a:schemeClr val="tx1"/>
                          </a:solidFill>
                          <a:effectLst/>
                          <a:latin typeface="+mn-lt"/>
                          <a:ea typeface="Calibri" panose="020F0502020204030204" pitchFamily="34" charset="0"/>
                          <a:cs typeface="Times New Roman" panose="02020603050405020304" pitchFamily="18" charset="0"/>
                        </a:rPr>
                        <a:t>The Train Ride</a:t>
                      </a:r>
                      <a:endParaRPr lang="en-GB" sz="16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050" dirty="0">
                          <a:solidFill>
                            <a:schemeClr val="tx1"/>
                          </a:solidFill>
                          <a:effectLst/>
                          <a:latin typeface="+mn-lt"/>
                          <a:ea typeface="Calibri" panose="020F0502020204030204" pitchFamily="34" charset="0"/>
                          <a:cs typeface="Times New Roman" panose="02020603050405020304" pitchFamily="18" charset="0"/>
                        </a:rPr>
                        <a:t>Mr </a:t>
                      </a:r>
                      <a:r>
                        <a:rPr lang="en-GB" sz="1050" dirty="0" err="1">
                          <a:solidFill>
                            <a:schemeClr val="tx1"/>
                          </a:solidFill>
                          <a:effectLst/>
                          <a:latin typeface="+mn-lt"/>
                          <a:ea typeface="Calibri" panose="020F0502020204030204" pitchFamily="34" charset="0"/>
                          <a:cs typeface="Times New Roman" panose="02020603050405020304" pitchFamily="18" charset="0"/>
                        </a:rPr>
                        <a:t>Gumpy’s</a:t>
                      </a:r>
                      <a:r>
                        <a:rPr lang="en-GB" sz="1050" dirty="0">
                          <a:solidFill>
                            <a:schemeClr val="tx1"/>
                          </a:solidFill>
                          <a:effectLst/>
                          <a:latin typeface="+mn-lt"/>
                          <a:ea typeface="Calibri" panose="020F0502020204030204" pitchFamily="34" charset="0"/>
                          <a:cs typeface="Times New Roman" panose="02020603050405020304" pitchFamily="18" charset="0"/>
                        </a:rPr>
                        <a:t> Motor Car</a:t>
                      </a:r>
                      <a:endParaRPr lang="en-GB" sz="16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050" dirty="0">
                          <a:solidFill>
                            <a:schemeClr val="tx1"/>
                          </a:solidFill>
                          <a:effectLst/>
                          <a:latin typeface="+mn-lt"/>
                          <a:ea typeface="Calibri" panose="020F0502020204030204" pitchFamily="34" charset="0"/>
                          <a:cs typeface="Times New Roman" panose="02020603050405020304" pitchFamily="18" charset="0"/>
                        </a:rPr>
                        <a:t>Mrs Armitage on wheels</a:t>
                      </a:r>
                    </a:p>
                    <a:p>
                      <a:pPr algn="ctr">
                        <a:lnSpc>
                          <a:spcPct val="100000"/>
                        </a:lnSpc>
                        <a:spcAft>
                          <a:spcPts val="0"/>
                        </a:spcAft>
                      </a:pPr>
                      <a:r>
                        <a:rPr lang="en-GB" sz="1050" dirty="0">
                          <a:solidFill>
                            <a:schemeClr val="tx1"/>
                          </a:solidFill>
                          <a:effectLst/>
                          <a:latin typeface="+mn-lt"/>
                          <a:ea typeface="Calibri" panose="020F0502020204030204" pitchFamily="34" charset="0"/>
                          <a:cs typeface="Times New Roman" panose="02020603050405020304" pitchFamily="18" charset="0"/>
                        </a:rPr>
                        <a:t>Whatever next</a:t>
                      </a:r>
                    </a:p>
                    <a:p>
                      <a:pPr algn="ctr">
                        <a:lnSpc>
                          <a:spcPct val="100000"/>
                        </a:lnSpc>
                        <a:spcAft>
                          <a:spcPts val="0"/>
                        </a:spcAft>
                      </a:pPr>
                      <a:r>
                        <a:rPr lang="en-GB" sz="1050" dirty="0">
                          <a:solidFill>
                            <a:schemeClr val="tx1"/>
                          </a:solidFill>
                          <a:effectLst/>
                          <a:latin typeface="+mn-lt"/>
                          <a:ea typeface="Calibri" panose="020F0502020204030204" pitchFamily="34" charset="0"/>
                          <a:cs typeface="Times New Roman" panose="02020603050405020304" pitchFamily="18" charset="0"/>
                        </a:rPr>
                        <a:t>On the way home</a:t>
                      </a:r>
                      <a:endParaRPr lang="en-GB" sz="16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050" dirty="0">
                          <a:solidFill>
                            <a:schemeClr val="tx1"/>
                          </a:solidFill>
                          <a:effectLst/>
                          <a:latin typeface="+mn-lt"/>
                          <a:ea typeface="Calibri" panose="020F0502020204030204" pitchFamily="34" charset="0"/>
                          <a:cs typeface="Times New Roman" panose="02020603050405020304" pitchFamily="18" charset="0"/>
                        </a:rPr>
                        <a:t>Zog</a:t>
                      </a:r>
                      <a:endParaRPr lang="en-GB" sz="16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050" dirty="0">
                          <a:solidFill>
                            <a:schemeClr val="tx1"/>
                          </a:solidFill>
                          <a:effectLst/>
                          <a:latin typeface="+mn-lt"/>
                          <a:ea typeface="Calibri" panose="020F0502020204030204" pitchFamily="34" charset="0"/>
                          <a:cs typeface="Times New Roman" panose="02020603050405020304" pitchFamily="18" charset="0"/>
                        </a:rPr>
                        <a:t>Zog and the flying Doctors</a:t>
                      </a:r>
                      <a:endParaRPr kumimoji="0" lang="en-US" sz="105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P is for Passport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The Journey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Zoom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Passport to Paris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latin typeface="+mn-lt"/>
                        </a:rPr>
                        <a:t>World Atlases </a:t>
                      </a:r>
                    </a:p>
                    <a:p>
                      <a:pPr algn="ctr">
                        <a:lnSpc>
                          <a:spcPct val="100000"/>
                        </a:lnSpc>
                        <a:spcAft>
                          <a:spcPts val="0"/>
                        </a:spcAft>
                      </a:pPr>
                      <a:endParaRPr lang="en-GB" sz="1050" dirty="0">
                        <a:solidFill>
                          <a:schemeClr val="tx1"/>
                        </a:solidFill>
                        <a:effectLst/>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The Tiny Seed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Oliver’s Vegetables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Enormous turnip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Jack and the Beanstalk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One Plastic Bag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Jasper’s Beanstalk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Sonya’s Chickens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Minibeasts</a:t>
                      </a:r>
                      <a:r>
                        <a:rPr kumimoji="0" lang="en-US" sz="1050" u="none" strike="noStrike" kern="1200" cap="none" spc="0" normalizeH="0" baseline="0" noProof="0" dirty="0">
                          <a:ln>
                            <a:noFill/>
                          </a:ln>
                          <a:solidFill>
                            <a:schemeClr val="tx1"/>
                          </a:solidFill>
                          <a:effectLst/>
                          <a:uLnTx/>
                          <a:uFillTx/>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Tree, Seasons come and seasons go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A stroll through the seasons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I really wonder what plant </a:t>
                      </a:r>
                      <a:r>
                        <a:rPr kumimoji="0" lang="en-US" sz="1050" u="none" strike="noStrike" kern="1200" cap="none" spc="0" normalizeH="0" baseline="0" noProof="0" dirty="0" err="1">
                          <a:ln>
                            <a:noFill/>
                          </a:ln>
                          <a:solidFill>
                            <a:schemeClr val="tx1"/>
                          </a:solidFill>
                          <a:effectLst/>
                          <a:uLnTx/>
                          <a:uFillTx/>
                        </a:rPr>
                        <a:t>Im</a:t>
                      </a:r>
                      <a:r>
                        <a:rPr kumimoji="0" lang="en-US" sz="1050" u="none" strike="noStrike" kern="1200" cap="none" spc="0" normalizeH="0" baseline="0" noProof="0" dirty="0">
                          <a:ln>
                            <a:noFill/>
                          </a:ln>
                          <a:solidFill>
                            <a:schemeClr val="tx1"/>
                          </a:solidFill>
                          <a:effectLst/>
                          <a:uLnTx/>
                          <a:uFillTx/>
                        </a:rPr>
                        <a:t> growing </a:t>
                      </a:r>
                      <a:endParaRPr kumimoji="0" lang="en-GB" sz="1050" u="none" strike="noStrike" kern="1200" cap="none" spc="0" normalizeH="0" baseline="0" noProof="0" dirty="0">
                        <a:ln>
                          <a:noFill/>
                        </a:ln>
                        <a:solidFill>
                          <a:schemeClr val="tx1"/>
                        </a:solidFill>
                        <a:effectLst/>
                        <a:uLnTx/>
                        <a:uFillTx/>
                      </a:endParaRPr>
                    </a:p>
                    <a:p>
                      <a:pPr algn="ctr">
                        <a:lnSpc>
                          <a:spcPct val="100000"/>
                        </a:lnSpc>
                        <a:spcAft>
                          <a:spcPts val="0"/>
                        </a:spcAft>
                      </a:pPr>
                      <a:r>
                        <a:rPr lang="en-GB" sz="1050" dirty="0">
                          <a:solidFill>
                            <a:schemeClr val="tx1"/>
                          </a:solidFill>
                          <a:effectLst/>
                          <a:latin typeface="+mn-lt"/>
                          <a:ea typeface="Calibri" panose="020F0502020204030204" pitchFamily="34" charset="0"/>
                          <a:cs typeface="Times New Roman" panose="02020603050405020304" pitchFamily="18" charset="0"/>
                        </a:rPr>
                        <a:t>We’re going on a bear hunt</a:t>
                      </a:r>
                    </a:p>
                    <a:p>
                      <a:pPr algn="ctr">
                        <a:lnSpc>
                          <a:spcPct val="100000"/>
                        </a:lnSpc>
                        <a:spcAft>
                          <a:spcPts val="0"/>
                        </a:spcAft>
                      </a:pPr>
                      <a:r>
                        <a:rPr lang="en-GB" sz="1050" dirty="0" err="1">
                          <a:solidFill>
                            <a:schemeClr val="tx1"/>
                          </a:solidFill>
                          <a:effectLst/>
                          <a:latin typeface="+mn-lt"/>
                          <a:ea typeface="Calibri" panose="020F0502020204030204" pitchFamily="34" charset="0"/>
                          <a:cs typeface="Times New Roman" panose="02020603050405020304" pitchFamily="18" charset="0"/>
                        </a:rPr>
                        <a:t>Handa’s</a:t>
                      </a:r>
                      <a:r>
                        <a:rPr lang="en-GB" sz="1050" dirty="0">
                          <a:solidFill>
                            <a:schemeClr val="tx1"/>
                          </a:solidFill>
                          <a:effectLst/>
                          <a:latin typeface="+mn-lt"/>
                          <a:ea typeface="Calibri" panose="020F0502020204030204" pitchFamily="34" charset="0"/>
                          <a:cs typeface="Times New Roman" panose="02020603050405020304" pitchFamily="18" charset="0"/>
                        </a:rPr>
                        <a:t> hen </a:t>
                      </a:r>
                    </a:p>
                    <a:p>
                      <a:pPr algn="ctr">
                        <a:lnSpc>
                          <a:spcPct val="100000"/>
                        </a:lnSpc>
                        <a:spcAft>
                          <a:spcPts val="0"/>
                        </a:spcAft>
                      </a:pPr>
                      <a:r>
                        <a:rPr lang="en-GB" sz="1050" dirty="0" err="1">
                          <a:solidFill>
                            <a:schemeClr val="tx1"/>
                          </a:solidFill>
                          <a:effectLst/>
                          <a:latin typeface="+mn-lt"/>
                          <a:ea typeface="Calibri" panose="020F0502020204030204" pitchFamily="34" charset="0"/>
                          <a:cs typeface="Times New Roman" panose="02020603050405020304" pitchFamily="18" charset="0"/>
                        </a:rPr>
                        <a:t>Smeds</a:t>
                      </a:r>
                      <a:r>
                        <a:rPr lang="en-GB" sz="1050" dirty="0">
                          <a:solidFill>
                            <a:schemeClr val="tx1"/>
                          </a:solidFill>
                          <a:effectLst/>
                          <a:latin typeface="+mn-lt"/>
                          <a:ea typeface="Calibri" panose="020F0502020204030204" pitchFamily="34" charset="0"/>
                          <a:cs typeface="Times New Roman" panose="02020603050405020304" pitchFamily="18" charset="0"/>
                        </a:rPr>
                        <a:t> and </a:t>
                      </a:r>
                      <a:r>
                        <a:rPr lang="en-GB" sz="1050" dirty="0" err="1">
                          <a:solidFill>
                            <a:schemeClr val="tx1"/>
                          </a:solidFill>
                          <a:effectLst/>
                          <a:latin typeface="+mn-lt"/>
                          <a:ea typeface="Calibri" panose="020F0502020204030204" pitchFamily="34" charset="0"/>
                          <a:cs typeface="Times New Roman" panose="02020603050405020304" pitchFamily="18" charset="0"/>
                        </a:rPr>
                        <a:t>Smoos</a:t>
                      </a:r>
                      <a:endParaRPr lang="en-GB" sz="105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effectLst/>
                          <a:latin typeface="+mn-lt"/>
                          <a:ea typeface="Calibri" panose="020F0502020204030204" pitchFamily="34" charset="0"/>
                          <a:cs typeface="Times New Roman" panose="02020603050405020304" pitchFamily="18" charset="0"/>
                        </a:rPr>
                        <a:t>Whatever Next!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a:effectLst/>
                          <a:latin typeface="+mn-lt"/>
                          <a:ea typeface="Calibri" panose="020F0502020204030204" pitchFamily="34" charset="0"/>
                          <a:cs typeface="Times New Roman" panose="02020603050405020304" pitchFamily="18" charset="0"/>
                        </a:rPr>
                        <a:t> What the ladybird </a:t>
                      </a:r>
                      <a:r>
                        <a:rPr lang="en-GB" sz="1100" baseline="0" dirty="0">
                          <a:effectLst/>
                          <a:latin typeface="+mn-lt"/>
                          <a:ea typeface="Calibri" panose="020F0502020204030204" pitchFamily="34" charset="0"/>
                          <a:cs typeface="Times New Roman" panose="02020603050405020304" pitchFamily="18" charset="0"/>
                        </a:rPr>
                        <a:t>heard</a:t>
                      </a:r>
                      <a:endParaRPr lang="en-GB" sz="1800" dirty="0">
                        <a:effectLst/>
                        <a:latin typeface="+mn-lt"/>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effectLst/>
                          <a:latin typeface="+mn-lt"/>
                          <a:ea typeface="Calibri" panose="020F0502020204030204" pitchFamily="34" charset="0"/>
                          <a:cs typeface="Times New Roman" panose="02020603050405020304" pitchFamily="18" charset="0"/>
                        </a:rPr>
                        <a:t>Tadpoles promise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err="1">
                          <a:effectLst/>
                          <a:latin typeface="+mn-lt"/>
                          <a:ea typeface="Calibri" panose="020F0502020204030204" pitchFamily="34" charset="0"/>
                          <a:cs typeface="Times New Roman" panose="02020603050405020304" pitchFamily="18" charset="0"/>
                        </a:rPr>
                        <a:t>Tiddalik</a:t>
                      </a:r>
                      <a:endParaRPr lang="en-GB" sz="1050" dirty="0">
                        <a:effectLst/>
                        <a:latin typeface="+mn-lt"/>
                        <a:ea typeface="Calibri" panose="020F0502020204030204" pitchFamily="34" charset="0"/>
                        <a:cs typeface="Times New Roman" panose="02020603050405020304" pitchFamily="18" charset="0"/>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FDC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Please Mr Magic Fish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Billy’s Bucket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err="1">
                          <a:ln>
                            <a:noFill/>
                          </a:ln>
                          <a:solidFill>
                            <a:schemeClr val="tx1"/>
                          </a:solidFill>
                          <a:effectLst/>
                          <a:uLnTx/>
                          <a:uFillTx/>
                        </a:rPr>
                        <a:t>Tiddler</a:t>
                      </a:r>
                      <a:endParaRPr kumimoji="0" lang="en-US" sz="1050" b="1"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Surprising Sharks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Clem and Crab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Save our seas from plastic pollution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Splash! Anna Hibiscus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u="none" strike="noStrike" kern="1200" cap="none" spc="0" normalizeH="0" baseline="0" noProof="0" dirty="0">
                          <a:ln>
                            <a:noFill/>
                          </a:ln>
                          <a:solidFill>
                            <a:schemeClr val="tx1"/>
                          </a:solidFill>
                          <a:effectLst/>
                          <a:uLnTx/>
                          <a:uFillTx/>
                        </a:rPr>
                        <a:t>How to find gold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solidFill>
                            <a:schemeClr val="tx1"/>
                          </a:solidFill>
                          <a:effectLst/>
                          <a:uLnTx/>
                          <a:uFillTx/>
                        </a:rPr>
                        <a:t>The Snail and the Whale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Lighthouse Keeper’s Lunch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dirty="0">
                          <a:ln>
                            <a:noFill/>
                          </a:ln>
                          <a:effectLst/>
                          <a:uLnTx/>
                          <a:uFillTx/>
                        </a:rPr>
                        <a:t>Under the Sea Non – Fiction</a:t>
                      </a:r>
                    </a:p>
                    <a:p>
                      <a:pPr algn="ctr">
                        <a:lnSpc>
                          <a:spcPct val="100000"/>
                        </a:lnSpc>
                        <a:spcAft>
                          <a:spcPts val="0"/>
                        </a:spcAft>
                      </a:pPr>
                      <a:r>
                        <a:rPr lang="en-GB" sz="1050" dirty="0">
                          <a:effectLst/>
                          <a:latin typeface="+mn-lt"/>
                          <a:ea typeface="Calibri" panose="020F0502020204030204" pitchFamily="34" charset="0"/>
                          <a:cs typeface="Times New Roman" panose="02020603050405020304" pitchFamily="18" charset="0"/>
                        </a:rPr>
                        <a:t>The Night Pirates</a:t>
                      </a:r>
                    </a:p>
                    <a:p>
                      <a:pPr algn="ctr">
                        <a:lnSpc>
                          <a:spcPct val="100000"/>
                        </a:lnSpc>
                        <a:spcAft>
                          <a:spcPts val="0"/>
                        </a:spcAft>
                      </a:pPr>
                      <a:r>
                        <a:rPr lang="en-GB" sz="1050" dirty="0">
                          <a:effectLst/>
                          <a:latin typeface="+mn-lt"/>
                          <a:ea typeface="Calibri" panose="020F0502020204030204" pitchFamily="34" charset="0"/>
                          <a:cs typeface="Times New Roman" panose="02020603050405020304" pitchFamily="18" charset="0"/>
                        </a:rPr>
                        <a:t>10 little Pirates</a:t>
                      </a:r>
                    </a:p>
                    <a:p>
                      <a:pPr algn="ctr">
                        <a:lnSpc>
                          <a:spcPct val="100000"/>
                        </a:lnSpc>
                        <a:spcAft>
                          <a:spcPts val="0"/>
                        </a:spcAft>
                      </a:pPr>
                      <a:r>
                        <a:rPr lang="en-GB" sz="1050" dirty="0">
                          <a:effectLst/>
                          <a:latin typeface="+mn-lt"/>
                          <a:ea typeface="Calibri" panose="020F0502020204030204" pitchFamily="34" charset="0"/>
                          <a:cs typeface="Times New Roman" panose="02020603050405020304" pitchFamily="18" charset="0"/>
                        </a:rPr>
                        <a:t>Pirates love Underpants</a:t>
                      </a:r>
                    </a:p>
                    <a:p>
                      <a:pPr algn="ctr">
                        <a:lnSpc>
                          <a:spcPct val="100000"/>
                        </a:lnSpc>
                        <a:spcAft>
                          <a:spcPts val="0"/>
                        </a:spcAft>
                      </a:pPr>
                      <a:r>
                        <a:rPr lang="en-GB" sz="1050" dirty="0">
                          <a:effectLst/>
                          <a:latin typeface="+mn-lt"/>
                          <a:ea typeface="Calibri" panose="020F0502020204030204" pitchFamily="34" charset="0"/>
                          <a:cs typeface="Times New Roman" panose="02020603050405020304" pitchFamily="18" charset="0"/>
                        </a:rPr>
                        <a:t>Clean up!</a:t>
                      </a:r>
                    </a:p>
                    <a:p>
                      <a:pPr algn="ctr">
                        <a:lnSpc>
                          <a:spcPct val="100000"/>
                        </a:lnSpc>
                        <a:spcAft>
                          <a:spcPts val="0"/>
                        </a:spcAft>
                      </a:pPr>
                      <a:r>
                        <a:rPr lang="en-GB" sz="1050" dirty="0">
                          <a:effectLst/>
                          <a:latin typeface="+mn-lt"/>
                          <a:ea typeface="Calibri" panose="020F0502020204030204" pitchFamily="34" charset="0"/>
                          <a:cs typeface="Times New Roman" panose="02020603050405020304" pitchFamily="18" charset="0"/>
                        </a:rPr>
                        <a:t>Storm whale</a:t>
                      </a:r>
                    </a:p>
                    <a:p>
                      <a:pPr algn="ctr">
                        <a:lnSpc>
                          <a:spcPct val="100000"/>
                        </a:lnSpc>
                        <a:spcAft>
                          <a:spcPts val="0"/>
                        </a:spcAft>
                      </a:pPr>
                      <a:r>
                        <a:rPr lang="en-GB" sz="1050" dirty="0">
                          <a:effectLst/>
                          <a:latin typeface="+mn-lt"/>
                          <a:ea typeface="Calibri" panose="020F0502020204030204" pitchFamily="34" charset="0"/>
                          <a:cs typeface="Times New Roman" panose="02020603050405020304" pitchFamily="18" charset="0"/>
                        </a:rPr>
                        <a:t>Sharing</a:t>
                      </a:r>
                      <a:r>
                        <a:rPr lang="en-GB" sz="1050" baseline="0" dirty="0">
                          <a:effectLst/>
                          <a:latin typeface="+mn-lt"/>
                          <a:ea typeface="Calibri" panose="020F0502020204030204" pitchFamily="34" charset="0"/>
                          <a:cs typeface="Times New Roman" panose="02020603050405020304" pitchFamily="18" charset="0"/>
                        </a:rPr>
                        <a:t> a shell</a:t>
                      </a:r>
                    </a:p>
                    <a:p>
                      <a:pPr algn="ctr">
                        <a:lnSpc>
                          <a:spcPct val="100000"/>
                        </a:lnSpc>
                        <a:spcAft>
                          <a:spcPts val="0"/>
                        </a:spcAft>
                      </a:pPr>
                      <a:r>
                        <a:rPr lang="en-GB" sz="1050" baseline="0" dirty="0">
                          <a:effectLst/>
                          <a:latin typeface="+mn-lt"/>
                          <a:ea typeface="Calibri" panose="020F0502020204030204" pitchFamily="34" charset="0"/>
                          <a:cs typeface="Times New Roman" panose="02020603050405020304" pitchFamily="18" charset="0"/>
                        </a:rPr>
                        <a:t>David Attenborough </a:t>
                      </a:r>
                    </a:p>
                    <a:p>
                      <a:pPr algn="ctr">
                        <a:lnSpc>
                          <a:spcPct val="100000"/>
                        </a:lnSpc>
                        <a:spcAft>
                          <a:spcPts val="0"/>
                        </a:spcAft>
                      </a:pPr>
                      <a:r>
                        <a:rPr lang="en-GB" sz="1050" baseline="0" dirty="0">
                          <a:effectLst/>
                          <a:latin typeface="+mn-lt"/>
                          <a:ea typeface="Calibri" panose="020F0502020204030204" pitchFamily="34" charset="0"/>
                          <a:cs typeface="Times New Roman" panose="02020603050405020304" pitchFamily="18" charset="0"/>
                        </a:rPr>
                        <a:t>A home for a pirate</a:t>
                      </a:r>
                    </a:p>
                    <a:p>
                      <a:pPr algn="ctr">
                        <a:lnSpc>
                          <a:spcPct val="100000"/>
                        </a:lnSpc>
                        <a:spcAft>
                          <a:spcPts val="0"/>
                        </a:spcAft>
                      </a:pPr>
                      <a:r>
                        <a:rPr lang="en-GB" sz="1050" baseline="0" dirty="0">
                          <a:effectLst/>
                          <a:latin typeface="+mn-lt"/>
                          <a:ea typeface="Calibri" panose="020F0502020204030204" pitchFamily="34" charset="0"/>
                          <a:cs typeface="Times New Roman" panose="02020603050405020304" pitchFamily="18" charset="0"/>
                        </a:rPr>
                        <a:t>Alba the 100 year old fish</a:t>
                      </a:r>
                      <a:endParaRPr lang="en-GB" sz="1050" dirty="0">
                        <a:effectLst/>
                        <a:latin typeface="+mn-lt"/>
                        <a:ea typeface="Calibri" panose="020F0502020204030204" pitchFamily="34" charset="0"/>
                        <a:cs typeface="Times New Roman" panose="02020603050405020304" pitchFamily="18" charset="0"/>
                      </a:endParaRPr>
                    </a:p>
                    <a:p>
                      <a:pPr algn="ctr">
                        <a:lnSpc>
                          <a:spcPct val="100000"/>
                        </a:lnSpc>
                        <a:spcAft>
                          <a:spcPts val="0"/>
                        </a:spcAft>
                        <a:tabLst>
                          <a:tab pos="123825" algn="l"/>
                        </a:tabLst>
                      </a:pPr>
                      <a:r>
                        <a:rPr lang="en-GB" sz="1000" dirty="0">
                          <a:effectLst/>
                          <a:latin typeface="+mn-lt"/>
                          <a:ea typeface="Calibri" panose="020F0502020204030204" pitchFamily="34" charset="0"/>
                          <a:cs typeface="Times New Roman" panose="02020603050405020304" pitchFamily="18" charset="0"/>
                        </a:rPr>
                        <a:t>Commotion in the Ocean</a:t>
                      </a:r>
                      <a:endParaRPr lang="en-GB" sz="1400" dirty="0">
                        <a:effectLst/>
                        <a:latin typeface="+mn-lt"/>
                        <a:ea typeface="Calibri" panose="020F0502020204030204" pitchFamily="34" charset="0"/>
                        <a:cs typeface="Times New Roman" panose="02020603050405020304" pitchFamily="18" charset="0"/>
                      </a:endParaRPr>
                    </a:p>
                    <a:p>
                      <a:pPr algn="ctr">
                        <a:lnSpc>
                          <a:spcPct val="100000"/>
                        </a:lnSpc>
                        <a:spcAft>
                          <a:spcPts val="0"/>
                        </a:spcAft>
                        <a:tabLst>
                          <a:tab pos="123825" algn="l"/>
                        </a:tabLst>
                      </a:pPr>
                      <a:r>
                        <a:rPr lang="en-GB" sz="1000" dirty="0">
                          <a:effectLst/>
                          <a:latin typeface="+mn-lt"/>
                          <a:ea typeface="Calibri" panose="020F0502020204030204" pitchFamily="34" charset="0"/>
                          <a:cs typeface="Times New Roman" panose="02020603050405020304" pitchFamily="18" charset="0"/>
                        </a:rPr>
                        <a:t>The Snail and The Whale</a:t>
                      </a:r>
                      <a:endParaRPr lang="en-GB" sz="1400" dirty="0">
                        <a:effectLst/>
                        <a:latin typeface="+mn-lt"/>
                        <a:ea typeface="Calibri" panose="020F0502020204030204" pitchFamily="34" charset="0"/>
                        <a:cs typeface="Times New Roman" panose="02020603050405020304" pitchFamily="18" charset="0"/>
                      </a:endParaRPr>
                    </a:p>
                    <a:p>
                      <a:pPr algn="ctr">
                        <a:lnSpc>
                          <a:spcPct val="100000"/>
                        </a:lnSpc>
                        <a:spcAft>
                          <a:spcPts val="0"/>
                        </a:spcAft>
                      </a:pPr>
                      <a:r>
                        <a:rPr lang="en-GB" sz="1100" dirty="0">
                          <a:solidFill>
                            <a:schemeClr val="tx1"/>
                          </a:solidFill>
                          <a:effectLst/>
                          <a:latin typeface="+mn-lt"/>
                          <a:ea typeface="Calibri" panose="020F0502020204030204" pitchFamily="34" charset="0"/>
                          <a:cs typeface="Times New Roman" panose="02020603050405020304" pitchFamily="18" charset="0"/>
                        </a:rPr>
                        <a:t>Tyrannosaurs Drip</a:t>
                      </a:r>
                    </a:p>
                    <a:p>
                      <a:pPr algn="ctr">
                        <a:lnSpc>
                          <a:spcPct val="100000"/>
                        </a:lnSpc>
                        <a:spcAft>
                          <a:spcPts val="0"/>
                        </a:spcAft>
                      </a:pPr>
                      <a:r>
                        <a:rPr lang="en-GB" sz="1100" dirty="0">
                          <a:solidFill>
                            <a:schemeClr val="tx1"/>
                          </a:solidFill>
                          <a:effectLst/>
                          <a:latin typeface="+mn-lt"/>
                          <a:ea typeface="Calibri" panose="020F0502020204030204" pitchFamily="34" charset="0"/>
                          <a:cs typeface="Times New Roman" panose="02020603050405020304" pitchFamily="18" charset="0"/>
                        </a:rPr>
                        <a:t>Stomp, Chomp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FDCF"/>
                    </a:solidFill>
                  </a:tcPr>
                </a:tc>
                <a:extLst>
                  <a:ext uri="{0D108BD9-81ED-4DB2-BD59-A6C34878D82A}">
                    <a16:rowId xmlns:a16="http://schemas.microsoft.com/office/drawing/2014/main" val="949998112"/>
                  </a:ext>
                </a:extLst>
              </a:tr>
            </a:tbl>
          </a:graphicData>
        </a:graphic>
      </p:graphicFrame>
      <p:sp>
        <p:nvSpPr>
          <p:cNvPr id="3" name="Title 1">
            <a:extLst>
              <a:ext uri="{FF2B5EF4-FFF2-40B4-BE49-F238E27FC236}">
                <a16:creationId xmlns:a16="http://schemas.microsoft.com/office/drawing/2014/main" id="{54CB918A-7CBC-4E31-83D2-019A7CE0823B}"/>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pic>
        <p:nvPicPr>
          <p:cNvPr id="4" name="Picture 3">
            <a:extLst>
              <a:ext uri="{FF2B5EF4-FFF2-40B4-BE49-F238E27FC236}">
                <a16:creationId xmlns:a16="http://schemas.microsoft.com/office/drawing/2014/main" id="{DE902148-CE95-4686-AD05-CBA805185BA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65311" y="65847"/>
            <a:ext cx="501298" cy="501298"/>
          </a:xfrm>
          <a:prstGeom prst="rect">
            <a:avLst/>
          </a:prstGeom>
        </p:spPr>
      </p:pic>
    </p:spTree>
    <p:extLst>
      <p:ext uri="{BB962C8B-B14F-4D97-AF65-F5344CB8AC3E}">
        <p14:creationId xmlns:p14="http://schemas.microsoft.com/office/powerpoint/2010/main" val="1656281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dirty="0"/>
          </a:p>
        </p:txBody>
      </p:sp>
      <p:sp>
        <p:nvSpPr>
          <p:cNvPr id="5" name="Rectangle 4"/>
          <p:cNvSpPr/>
          <p:nvPr/>
        </p:nvSpPr>
        <p:spPr>
          <a:xfrm>
            <a:off x="784513" y="498931"/>
            <a:ext cx="10622972" cy="1200329"/>
          </a:xfrm>
          <a:prstGeom prst="rect">
            <a:avLst/>
          </a:prstGeom>
        </p:spPr>
        <p:txBody>
          <a:bodyPr wrap="square">
            <a:spAutoFit/>
          </a:bodyPr>
          <a:lstStyle/>
          <a:p>
            <a:pPr algn="ctr"/>
            <a:r>
              <a:rPr lang="en-US" sz="3600" dirty="0">
                <a:latin typeface="Amatic SC" panose="00000500000000000000" pitchFamily="2" charset="-79"/>
                <a:cs typeface="Amatic SC" panose="00000500000000000000" pitchFamily="2" charset="-79"/>
              </a:rPr>
              <a:t>Diversity Texts to be read throughout the year during story time sessions or class assemblies</a:t>
            </a:r>
            <a:endParaRPr lang="en-GB" sz="3600" dirty="0"/>
          </a:p>
        </p:txBody>
      </p:sp>
      <p:graphicFrame>
        <p:nvGraphicFramePr>
          <p:cNvPr id="6" name="Table 5"/>
          <p:cNvGraphicFramePr>
            <a:graphicFrameLocks noGrp="1"/>
          </p:cNvGraphicFramePr>
          <p:nvPr>
            <p:extLst>
              <p:ext uri="{D42A27DB-BD31-4B8C-83A1-F6EECF244321}">
                <p14:modId xmlns:p14="http://schemas.microsoft.com/office/powerpoint/2010/main" val="3142940811"/>
              </p:ext>
            </p:extLst>
          </p:nvPr>
        </p:nvGraphicFramePr>
        <p:xfrm>
          <a:off x="366317" y="1722398"/>
          <a:ext cx="11459365" cy="4511040"/>
        </p:xfrm>
        <a:graphic>
          <a:graphicData uri="http://schemas.openxmlformats.org/drawingml/2006/table">
            <a:tbl>
              <a:tblPr firstRow="1" bandRow="1">
                <a:tableStyleId>{5C22544A-7EE6-4342-B048-85BDC9FD1C3A}</a:tableStyleId>
              </a:tblPr>
              <a:tblGrid>
                <a:gridCol w="2291873">
                  <a:extLst>
                    <a:ext uri="{9D8B030D-6E8A-4147-A177-3AD203B41FA5}">
                      <a16:colId xmlns:a16="http://schemas.microsoft.com/office/drawing/2014/main" val="2966395164"/>
                    </a:ext>
                  </a:extLst>
                </a:gridCol>
                <a:gridCol w="2291873">
                  <a:extLst>
                    <a:ext uri="{9D8B030D-6E8A-4147-A177-3AD203B41FA5}">
                      <a16:colId xmlns:a16="http://schemas.microsoft.com/office/drawing/2014/main" val="2796977130"/>
                    </a:ext>
                  </a:extLst>
                </a:gridCol>
                <a:gridCol w="2291873">
                  <a:extLst>
                    <a:ext uri="{9D8B030D-6E8A-4147-A177-3AD203B41FA5}">
                      <a16:colId xmlns:a16="http://schemas.microsoft.com/office/drawing/2014/main" val="843944584"/>
                    </a:ext>
                  </a:extLst>
                </a:gridCol>
                <a:gridCol w="2291873">
                  <a:extLst>
                    <a:ext uri="{9D8B030D-6E8A-4147-A177-3AD203B41FA5}">
                      <a16:colId xmlns:a16="http://schemas.microsoft.com/office/drawing/2014/main" val="3885490970"/>
                    </a:ext>
                  </a:extLst>
                </a:gridCol>
                <a:gridCol w="2291873">
                  <a:extLst>
                    <a:ext uri="{9D8B030D-6E8A-4147-A177-3AD203B41FA5}">
                      <a16:colId xmlns:a16="http://schemas.microsoft.com/office/drawing/2014/main" val="988119344"/>
                    </a:ext>
                  </a:extLst>
                </a:gridCol>
              </a:tblGrid>
              <a:tr h="142154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600" b="1" dirty="0">
                          <a:solidFill>
                            <a:schemeClr val="tx1"/>
                          </a:solidFill>
                          <a:latin typeface="Amatic SC" panose="00000500000000000000" pitchFamily="2" charset="-79"/>
                          <a:cs typeface="Amatic SC" panose="00000500000000000000" pitchFamily="2" charset="-79"/>
                        </a:rPr>
                        <a:t>BAME main characters</a:t>
                      </a:r>
                    </a:p>
                    <a:p>
                      <a:pPr algn="ctr"/>
                      <a:endParaRPr lang="en-GB" sz="3600" dirty="0">
                        <a:solidFill>
                          <a:schemeClr val="tx1"/>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Cultural diversity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Neurodiversity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3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physical disabilities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Different families</a:t>
                      </a:r>
                    </a:p>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296334373"/>
                  </a:ext>
                </a:extLst>
              </a:tr>
              <a:tr h="1978034">
                <a:tc>
                  <a:txBody>
                    <a:bodyPr/>
                    <a:lstStyle/>
                    <a:p>
                      <a:pPr marL="0" indent="0">
                        <a:buNone/>
                      </a:pPr>
                      <a:r>
                        <a:rPr lang="en-GB" sz="1600" b="1" dirty="0">
                          <a:latin typeface="Amatic SC" panose="00000500000000000000" pitchFamily="2" charset="-79"/>
                          <a:cs typeface="Amatic SC" panose="00000500000000000000" pitchFamily="2" charset="-79"/>
                        </a:rPr>
                        <a:t>So much</a:t>
                      </a:r>
                    </a:p>
                    <a:p>
                      <a:pPr marL="0" indent="0">
                        <a:buNone/>
                      </a:pPr>
                      <a:r>
                        <a:rPr lang="en-GB" sz="1600" b="1" dirty="0">
                          <a:latin typeface="Amatic SC" panose="00000500000000000000" pitchFamily="2" charset="-79"/>
                          <a:cs typeface="Amatic SC" panose="00000500000000000000" pitchFamily="2" charset="-79"/>
                        </a:rPr>
                        <a:t>Astro Girl</a:t>
                      </a:r>
                    </a:p>
                    <a:p>
                      <a:pPr marL="0" indent="0">
                        <a:buNone/>
                      </a:pPr>
                      <a:r>
                        <a:rPr lang="en-GB" sz="1600" b="1" dirty="0">
                          <a:latin typeface="Amatic SC" panose="00000500000000000000" pitchFamily="2" charset="-79"/>
                          <a:cs typeface="Amatic SC" panose="00000500000000000000" pitchFamily="2" charset="-79"/>
                        </a:rPr>
                        <a:t>Lulu’s first day</a:t>
                      </a:r>
                    </a:p>
                    <a:p>
                      <a:pPr marL="0" indent="0">
                        <a:buNone/>
                      </a:pPr>
                      <a:r>
                        <a:rPr lang="en-GB" sz="1600" b="1" dirty="0">
                          <a:latin typeface="Amatic SC" panose="00000500000000000000" pitchFamily="2" charset="-79"/>
                          <a:cs typeface="Amatic SC" panose="00000500000000000000" pitchFamily="2" charset="-79"/>
                        </a:rPr>
                        <a:t>Baby goes to market</a:t>
                      </a:r>
                    </a:p>
                    <a:p>
                      <a:pPr marL="0" indent="0">
                        <a:buNone/>
                      </a:pPr>
                      <a:r>
                        <a:rPr lang="en-GB" sz="1600" b="1" dirty="0">
                          <a:latin typeface="Amatic SC" panose="00000500000000000000" pitchFamily="2" charset="-79"/>
                          <a:cs typeface="Amatic SC" panose="00000500000000000000" pitchFamily="2" charset="-79"/>
                        </a:rPr>
                        <a:t>Mommy saying</a:t>
                      </a:r>
                    </a:p>
                    <a:p>
                      <a:pPr marL="0" indent="0">
                        <a:buNone/>
                      </a:pPr>
                      <a:r>
                        <a:rPr lang="en-GB" sz="1600" b="1" dirty="0">
                          <a:latin typeface="Amatic SC" panose="00000500000000000000" pitchFamily="2" charset="-79"/>
                          <a:cs typeface="Amatic SC" panose="00000500000000000000" pitchFamily="2" charset="-79"/>
                        </a:rPr>
                        <a:t>Full, full </a:t>
                      </a:r>
                      <a:r>
                        <a:rPr lang="en-GB" sz="1600" b="1" dirty="0" err="1">
                          <a:latin typeface="Amatic SC" panose="00000500000000000000" pitchFamily="2" charset="-79"/>
                          <a:cs typeface="Amatic SC" panose="00000500000000000000" pitchFamily="2" charset="-79"/>
                        </a:rPr>
                        <a:t>full</a:t>
                      </a:r>
                      <a:r>
                        <a:rPr lang="en-GB" sz="1600" b="1" dirty="0">
                          <a:latin typeface="Amatic SC" panose="00000500000000000000" pitchFamily="2" charset="-79"/>
                          <a:cs typeface="Amatic SC" panose="00000500000000000000" pitchFamily="2" charset="-79"/>
                        </a:rPr>
                        <a:t> of love</a:t>
                      </a:r>
                    </a:p>
                    <a:p>
                      <a:pPr marL="0" indent="0">
                        <a:buNone/>
                      </a:pPr>
                      <a:r>
                        <a:rPr lang="en-GB" sz="1600" b="1" dirty="0">
                          <a:latin typeface="Amatic SC" panose="00000500000000000000" pitchFamily="2" charset="-79"/>
                          <a:cs typeface="Amatic SC" panose="00000500000000000000" pitchFamily="2" charset="-79"/>
                        </a:rPr>
                        <a:t>15 things not to do with a puppy</a:t>
                      </a:r>
                    </a:p>
                    <a:p>
                      <a:pPr marL="0" indent="0">
                        <a:buNone/>
                      </a:pPr>
                      <a:r>
                        <a:rPr lang="en-GB" sz="1600" b="1" dirty="0">
                          <a:latin typeface="Amatic SC" panose="00000500000000000000" pitchFamily="2" charset="-79"/>
                          <a:cs typeface="Amatic SC" panose="00000500000000000000" pitchFamily="2" charset="-79"/>
                        </a:rPr>
                        <a:t>Jabari jumps</a:t>
                      </a:r>
                    </a:p>
                    <a:p>
                      <a:pPr marL="0" indent="0">
                        <a:buNone/>
                      </a:pPr>
                      <a:r>
                        <a:rPr lang="en-GB" sz="1600" b="1" dirty="0">
                          <a:latin typeface="Amatic SC" panose="00000500000000000000" pitchFamily="2" charset="-79"/>
                          <a:cs typeface="Amatic SC" panose="00000500000000000000" pitchFamily="2" charset="-79"/>
                        </a:rPr>
                        <a:t>Izzy gizmo</a:t>
                      </a:r>
                    </a:p>
                    <a:p>
                      <a:pPr marL="0" indent="0">
                        <a:buNone/>
                      </a:pPr>
                      <a:r>
                        <a:rPr lang="en-GB" sz="1600" b="1" dirty="0">
                          <a:latin typeface="Amatic SC" panose="00000500000000000000" pitchFamily="2" charset="-79"/>
                          <a:cs typeface="Amatic SC" panose="00000500000000000000" pitchFamily="2" charset="-79"/>
                        </a:rPr>
                        <a:t>Little people big dreams books</a:t>
                      </a:r>
                    </a:p>
                    <a:p>
                      <a:pPr marL="0" marR="0" lvl="0" indent="0" algn="ctr" defTabSz="914400" rtl="0" eaLnBrk="1" fontAlgn="base" latinLnBrk="0" hangingPunct="1">
                        <a:lnSpc>
                          <a:spcPct val="100000"/>
                        </a:lnSpc>
                        <a:spcBef>
                          <a:spcPts val="0"/>
                        </a:spcBef>
                        <a:spcAft>
                          <a:spcPts val="0"/>
                        </a:spcAft>
                        <a:buClrTx/>
                        <a:buSzTx/>
                        <a:buFontTx/>
                        <a:buNone/>
                        <a:tabLst/>
                        <a:defRPr/>
                      </a:pPr>
                      <a:endParaRPr lang="en-US" sz="1600" dirty="0">
                        <a:solidFill>
                          <a:schemeClr val="bg1">
                            <a:lumMod val="50000"/>
                          </a:schemeClr>
                        </a:solidFill>
                        <a:effectLst/>
                        <a:latin typeface="+mn-lt"/>
                        <a:ea typeface="Calibri" panose="020F050202020403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The big book of families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Maisie’s scrapbook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Hats of faith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The jasmine sneeze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Golden domes and silver lanterns </a:t>
                      </a:r>
                    </a:p>
                    <a:p>
                      <a:pPr algn="ctr">
                        <a:lnSpc>
                          <a:spcPct val="107000"/>
                        </a:lnSpc>
                        <a:spcAft>
                          <a:spcPts val="800"/>
                        </a:spcAft>
                      </a:pPr>
                      <a:endParaRPr lang="en-US" sz="1600" dirty="0">
                        <a:solidFill>
                          <a:schemeClr val="bg1">
                            <a:lumMod val="50000"/>
                          </a:schemeClr>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We’re all wonders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Perfectly </a:t>
                      </a:r>
                      <a:r>
                        <a:rPr kumimoji="0" lang="en-GB" sz="1600" b="1" i="0" u="none" strike="noStrike" kern="1200" cap="none" spc="0" normalizeH="0" baseline="0" noProof="0" dirty="0" err="1">
                          <a:ln>
                            <a:noFill/>
                          </a:ln>
                          <a:solidFill>
                            <a:prstClr val="black"/>
                          </a:solidFill>
                          <a:effectLst/>
                          <a:uLnTx/>
                          <a:uFillTx/>
                          <a:latin typeface="Amatic SC" panose="00000500000000000000" pitchFamily="2" charset="-79"/>
                          <a:ea typeface="+mn-ea"/>
                          <a:cs typeface="Amatic SC" panose="00000500000000000000" pitchFamily="2" charset="-79"/>
                        </a:rPr>
                        <a:t>norman</a:t>
                      </a:r>
                      <a:endPar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Incredible you</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I see things differently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Mr Gorski I think I have the wiggle fidgets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Because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What makes me a 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The </a:t>
                      </a:r>
                      <a:r>
                        <a:rPr kumimoji="0" lang="en-GB" sz="1600" b="1" i="0" u="none" strike="noStrike" kern="1200" cap="none" spc="0" normalizeH="0" baseline="0" noProof="0" dirty="0" err="1">
                          <a:ln>
                            <a:noFill/>
                          </a:ln>
                          <a:solidFill>
                            <a:prstClr val="black"/>
                          </a:solidFill>
                          <a:effectLst/>
                          <a:uLnTx/>
                          <a:uFillTx/>
                          <a:latin typeface="Amatic SC" panose="00000500000000000000" pitchFamily="2" charset="-79"/>
                          <a:ea typeface="+mn-ea"/>
                          <a:cs typeface="Amatic SC" panose="00000500000000000000" pitchFamily="2" charset="-79"/>
                        </a:rPr>
                        <a:t>unbudgable</a:t>
                      </a: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 curmudgeon</a:t>
                      </a:r>
                    </a:p>
                    <a:p>
                      <a:pPr algn="ctr">
                        <a:lnSpc>
                          <a:spcPct val="115000"/>
                        </a:lnSpc>
                        <a:spcAft>
                          <a:spcPts val="0"/>
                        </a:spcAft>
                      </a:pPr>
                      <a:endParaRPr lang="en-GB" sz="16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Its ok to be different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When Charlie met </a:t>
                      </a:r>
                      <a:r>
                        <a:rPr kumimoji="0" lang="en-GB" sz="1600" b="1" i="0" u="none" strike="noStrike" kern="1200" cap="none" spc="0" normalizeH="0" baseline="0" noProof="0" dirty="0" err="1">
                          <a:ln>
                            <a:noFill/>
                          </a:ln>
                          <a:solidFill>
                            <a:prstClr val="black"/>
                          </a:solidFill>
                          <a:effectLst/>
                          <a:uLnTx/>
                          <a:uFillTx/>
                          <a:latin typeface="Amatic SC" panose="00000500000000000000" pitchFamily="2" charset="-79"/>
                          <a:ea typeface="+mn-ea"/>
                          <a:cs typeface="Amatic SC" panose="00000500000000000000" pitchFamily="2" charset="-79"/>
                        </a:rPr>
                        <a:t>emma</a:t>
                      </a: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Only one you</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Don’t call me special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Happy to be me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Amatic SC" panose="00000500000000000000" pitchFamily="2" charset="-79"/>
                          <a:ea typeface="+mn-ea"/>
                          <a:cs typeface="Amatic SC" panose="00000500000000000000" pitchFamily="2" charset="-79"/>
                        </a:rPr>
                        <a:t>Millie gets her super ears</a:t>
                      </a:r>
                      <a:endParaRPr lang="en-US" sz="1600" dirty="0">
                        <a:solidFill>
                          <a:schemeClr val="bg1">
                            <a:lumMod val="50000"/>
                          </a:schemeClr>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matic SC" panose="020B0604020202020204" charset="-79"/>
                          <a:ea typeface="+mn-ea"/>
                          <a:cs typeface="Amatic SC" panose="020B0604020202020204" charset="-79"/>
                        </a:rPr>
                        <a:t>My pirate mums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matic SC" panose="020B0604020202020204" charset="-79"/>
                          <a:ea typeface="+mn-ea"/>
                          <a:cs typeface="Amatic SC" panose="020B0604020202020204" charset="-79"/>
                        </a:rPr>
                        <a:t>Mt two grandads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matic SC" panose="020B0604020202020204" charset="-79"/>
                          <a:ea typeface="+mn-ea"/>
                          <a:cs typeface="Amatic SC" panose="020B0604020202020204" charset="-79"/>
                        </a:rPr>
                        <a:t>The girl with two dads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matic SC" panose="020B0604020202020204" charset="-79"/>
                          <a:ea typeface="+mn-ea"/>
                          <a:cs typeface="Amatic SC" panose="020B0604020202020204" charset="-79"/>
                        </a:rPr>
                        <a:t>We are family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matic SC" panose="020B0604020202020204" charset="-79"/>
                          <a:ea typeface="+mn-ea"/>
                          <a:cs typeface="Amatic SC" panose="020B0604020202020204" charset="-79"/>
                        </a:rPr>
                        <a:t>More people to love 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matic SC" panose="020B0604020202020204" charset="-79"/>
                          <a:ea typeface="+mn-ea"/>
                          <a:cs typeface="Amatic SC" panose="020B0604020202020204" charset="-79"/>
                        </a:rPr>
                        <a:t>Our class is a family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matic SC" panose="020B0604020202020204" charset="-79"/>
                          <a:ea typeface="+mn-ea"/>
                          <a:cs typeface="Amatic SC" panose="020B0604020202020204" charset="-79"/>
                        </a:rPr>
                        <a:t>Love makes a family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matic SC" panose="020B0604020202020204" charset="-79"/>
                          <a:ea typeface="+mn-ea"/>
                          <a:cs typeface="Amatic SC" panose="020B0604020202020204" charset="-79"/>
                        </a:rPr>
                        <a:t>Heather has two mummies </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600"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424141951"/>
                  </a:ext>
                </a:extLst>
              </a:tr>
            </a:tbl>
          </a:graphicData>
        </a:graphic>
      </p:graphicFrame>
    </p:spTree>
    <p:extLst>
      <p:ext uri="{BB962C8B-B14F-4D97-AF65-F5344CB8AC3E}">
        <p14:creationId xmlns:p14="http://schemas.microsoft.com/office/powerpoint/2010/main" val="2737606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556947440"/>
              </p:ext>
            </p:extLst>
          </p:nvPr>
        </p:nvGraphicFramePr>
        <p:xfrm>
          <a:off x="366318" y="738067"/>
          <a:ext cx="11459364" cy="6040882"/>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val="385991600"/>
                    </a:ext>
                  </a:extLst>
                </a:gridCol>
                <a:gridCol w="1637052">
                  <a:extLst>
                    <a:ext uri="{9D8B030D-6E8A-4147-A177-3AD203B41FA5}">
                      <a16:colId xmlns:a16="http://schemas.microsoft.com/office/drawing/2014/main" val="2865123548"/>
                    </a:ext>
                  </a:extLst>
                </a:gridCol>
                <a:gridCol w="1637052">
                  <a:extLst>
                    <a:ext uri="{9D8B030D-6E8A-4147-A177-3AD203B41FA5}">
                      <a16:colId xmlns:a16="http://schemas.microsoft.com/office/drawing/2014/main" val="872926247"/>
                    </a:ext>
                  </a:extLst>
                </a:gridCol>
                <a:gridCol w="1637052">
                  <a:extLst>
                    <a:ext uri="{9D8B030D-6E8A-4147-A177-3AD203B41FA5}">
                      <a16:colId xmlns:a16="http://schemas.microsoft.com/office/drawing/2014/main" val="1315738151"/>
                    </a:ext>
                  </a:extLst>
                </a:gridCol>
                <a:gridCol w="1637052">
                  <a:extLst>
                    <a:ext uri="{9D8B030D-6E8A-4147-A177-3AD203B41FA5}">
                      <a16:colId xmlns:a16="http://schemas.microsoft.com/office/drawing/2014/main" val="2709165749"/>
                    </a:ext>
                  </a:extLst>
                </a:gridCol>
                <a:gridCol w="1637052">
                  <a:extLst>
                    <a:ext uri="{9D8B030D-6E8A-4147-A177-3AD203B41FA5}">
                      <a16:colId xmlns:a16="http://schemas.microsoft.com/office/drawing/2014/main" val="2335150482"/>
                    </a:ext>
                  </a:extLst>
                </a:gridCol>
                <a:gridCol w="1637052">
                  <a:extLst>
                    <a:ext uri="{9D8B030D-6E8A-4147-A177-3AD203B41FA5}">
                      <a16:colId xmlns:a16="http://schemas.microsoft.com/office/drawing/2014/main" val="4046203905"/>
                    </a:ext>
                  </a:extLst>
                </a:gridCol>
              </a:tblGrid>
              <a:tr h="407800">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Autumn 1</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bg1">
                              <a:lumMod val="50000"/>
                            </a:schemeClr>
                          </a:solidFill>
                          <a:latin typeface="Amatic SC" panose="00000500000000000000" pitchFamily="2" charset="-79"/>
                          <a:cs typeface="Amatic SC" panose="00000500000000000000" pitchFamily="2" charset="-79"/>
                        </a:rPr>
                        <a:t>Autumn 2</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Spring 1</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Spring 2</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Summer 2</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Summer 1</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800" dirty="0">
                          <a:latin typeface="Amatic SC" panose="00000500000000000000" pitchFamily="2" charset="-79"/>
                          <a:cs typeface="Amatic SC" panose="00000500000000000000" pitchFamily="2" charset="-79"/>
                        </a:rPr>
                        <a:t>Where do I belong</a:t>
                      </a:r>
                      <a:r>
                        <a:rPr lang="en-US" sz="1800" baseline="0" dirty="0">
                          <a:latin typeface="Amatic SC" panose="00000500000000000000" pitchFamily="2" charset="-79"/>
                          <a:cs typeface="Amatic SC" panose="00000500000000000000" pitchFamily="2" charset="-79"/>
                        </a:rPr>
                        <a:t>?</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WHAT SHALL WE CELEBRATE?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800" dirty="0">
                          <a:latin typeface="Amatic SC" panose="00000500000000000000" pitchFamily="2" charset="-79"/>
                          <a:cs typeface="Amatic SC" panose="00000500000000000000" pitchFamily="2" charset="-79"/>
                        </a:rPr>
                        <a:t>WHO LIVES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WHERE SHALL WE 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HOW DOES IT GROW?</a:t>
                      </a:r>
                    </a:p>
                    <a:p>
                      <a:pPr algn="ct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230022">
                <a:tc>
                  <a:txBody>
                    <a:bodyPr/>
                    <a:lstStyle/>
                    <a:p>
                      <a:pPr algn="ctr"/>
                      <a:r>
                        <a:rPr lang="en-US" sz="3600" b="0" dirty="0">
                          <a:latin typeface="Amatic SC" panose="00000500000000000000" pitchFamily="2" charset="-79"/>
                          <a:cs typeface="Amatic SC" panose="00000500000000000000" pitchFamily="2" charset="-79"/>
                        </a:rPr>
                        <a:t>Writing </a:t>
                      </a:r>
                    </a:p>
                    <a:p>
                      <a:pPr algn="ctr"/>
                      <a:endParaRPr lang="en-US" sz="1800" b="0" dirty="0">
                        <a:latin typeface="Amatic SC" panose="00000500000000000000" pitchFamily="2" charset="-79"/>
                        <a:cs typeface="Amatic SC" panose="00000500000000000000" pitchFamily="2" charset="-79"/>
                      </a:endParaRPr>
                    </a:p>
                    <a:p>
                      <a:pPr algn="ctr"/>
                      <a:r>
                        <a:rPr lang="en-US" sz="1800" b="0" dirty="0">
                          <a:latin typeface="Amatic SC" panose="00000500000000000000" pitchFamily="2" charset="-79"/>
                          <a:cs typeface="Amatic SC" panose="00000500000000000000" pitchFamily="2" charset="-79"/>
                        </a:rPr>
                        <a:t>Texts may change due to children’s interests </a:t>
                      </a:r>
                    </a:p>
                    <a:p>
                      <a:pPr algn="ctr"/>
                      <a:endParaRPr lang="en-US" sz="1800" b="0" dirty="0">
                        <a:latin typeface="Amatic SC" panose="00000500000000000000" pitchFamily="2" charset="-79"/>
                        <a:cs typeface="Amatic SC" panose="00000500000000000000" pitchFamily="2" charset="-79"/>
                      </a:endParaRPr>
                    </a:p>
                    <a:p>
                      <a:pPr algn="ctr"/>
                      <a:r>
                        <a:rPr lang="en-US" sz="900" dirty="0">
                          <a:latin typeface="+mn-lt"/>
                        </a:rPr>
                        <a:t>Only ask children to write sentences when they have sufficient knowledge of letter-sound correspondences.</a:t>
                      </a:r>
                      <a:endParaRPr lang="en-GB" sz="900" b="0" dirty="0">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Amatic SC" panose="00000500000000000000" pitchFamily="2" charset="-79"/>
                        </a:rPr>
                        <a:t>Nursery Rhymes</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Amatic SC" panose="00000500000000000000" pitchFamily="2" charset="-79"/>
                        </a:rPr>
                        <a:t>Julia Donaldson (rhyme)</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Amatic SC" panose="00000500000000000000" pitchFamily="2" charset="-79"/>
                        </a:rPr>
                        <a:t>Bog Baby</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Amatic SC" panose="00000500000000000000" pitchFamily="2" charset="-79"/>
                        </a:rPr>
                        <a:t>Leaf Man</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Amatic SC" panose="00000500000000000000" pitchFamily="2" charset="-79"/>
                        </a:rPr>
                        <a:t>Little Red Hen</a:t>
                      </a: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Amatic SC" panose="00000500000000000000" pitchFamily="2" charset="-79"/>
                        </a:rPr>
                        <a:t>Label pictures, name writing, initial sound writing, mark making in provision, message centre</a:t>
                      </a: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bg1">
                              <a:lumMod val="50000"/>
                            </a:schemeClr>
                          </a:solidFill>
                          <a:effectLst/>
                          <a:latin typeface="+mn-lt"/>
                          <a:ea typeface="+mn-ea"/>
                          <a:cs typeface="Amatic SC" panose="00000500000000000000" pitchFamily="2" charset="-79"/>
                        </a:rPr>
                        <a:t>Dominant hand, tripod grip, mark making, giving meaning to marks and labelling. Shopping lists, </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bg1">
                              <a:lumMod val="50000"/>
                            </a:schemeClr>
                          </a:solidFill>
                          <a:effectLst/>
                          <a:latin typeface="+mn-lt"/>
                          <a:ea typeface="+mn-ea"/>
                          <a:cs typeface="Amatic SC" panose="00000500000000000000" pitchFamily="2" charset="-79"/>
                        </a:rPr>
                        <a:t>Writing initial sounds and simple captions. </a:t>
                      </a:r>
                    </a:p>
                    <a:p>
                      <a:pPr marL="0" marR="0" lvl="0" indent="0" algn="ctr" defTabSz="914400" rtl="0" eaLnBrk="1" fontAlgn="base" latinLnBrk="0" hangingPunct="1">
                        <a:lnSpc>
                          <a:spcPct val="100000"/>
                        </a:lnSpc>
                        <a:spcBef>
                          <a:spcPts val="0"/>
                        </a:spcBef>
                        <a:spcAft>
                          <a:spcPts val="0"/>
                        </a:spcAft>
                        <a:buClrTx/>
                        <a:buSzTx/>
                        <a:buFontTx/>
                        <a:buNone/>
                        <a:tabLst/>
                        <a:defRPr/>
                      </a:pPr>
                      <a:r>
                        <a:rPr lang="en-US" sz="1100" dirty="0">
                          <a:solidFill>
                            <a:schemeClr val="bg1">
                              <a:lumMod val="50000"/>
                            </a:schemeClr>
                          </a:solidFill>
                          <a:effectLst/>
                          <a:latin typeface="+mn-lt"/>
                          <a:ea typeface="Calibri" panose="020F0502020204030204" pitchFamily="34" charset="0"/>
                          <a:cs typeface="Amatic SC" panose="00000500000000000000" pitchFamily="2" charset="-79"/>
                        </a:rPr>
                        <a:t>Use initial sounds to label characters / images. Silly soup. </a:t>
                      </a:r>
                      <a:r>
                        <a:rPr lang="en-GB" sz="1100" dirty="0">
                          <a:solidFill>
                            <a:schemeClr val="bg1">
                              <a:lumMod val="50000"/>
                            </a:schemeClr>
                          </a:solidFill>
                        </a:rPr>
                        <a:t>Names Labels. Captions Lists Diagrams Messages – Create a Message centre! </a:t>
                      </a:r>
                      <a:endParaRPr lang="en-US" sz="1100" dirty="0">
                        <a:solidFill>
                          <a:schemeClr val="bg1">
                            <a:lumMod val="50000"/>
                          </a:schemeClr>
                        </a:solidFill>
                        <a:effectLst/>
                        <a:latin typeface="+mn-lt"/>
                        <a:ea typeface="Calibri" panose="020F050202020403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What’s in the Witches Kitchen (potion writing)</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1100" dirty="0">
                        <a:latin typeface="+mn-lt"/>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mn-lt"/>
                          <a:ea typeface="+mn-ea"/>
                          <a:cs typeface="Amatic SC" panose="00000500000000000000" pitchFamily="2" charset="-79"/>
                        </a:rPr>
                        <a:t>Enormous Turnip</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(Sequence the story</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Speech bubbles)</a:t>
                      </a:r>
                    </a:p>
                    <a:p>
                      <a:pPr algn="ctr">
                        <a:lnSpc>
                          <a:spcPct val="107000"/>
                        </a:lnSpc>
                        <a:spcAft>
                          <a:spcPts val="800"/>
                        </a:spcAft>
                      </a:pPr>
                      <a:endParaRPr lang="en-US" sz="700" dirty="0">
                        <a:solidFill>
                          <a:schemeClr val="bg1">
                            <a:lumMod val="50000"/>
                          </a:schemeClr>
                        </a:solidFill>
                        <a:effectLst/>
                        <a:latin typeface="+mn-lt"/>
                        <a:ea typeface="Calibri" panose="020F0502020204030204" pitchFamily="34" charset="0"/>
                        <a:cs typeface="Amatic SC" panose="00000500000000000000" pitchFamily="2" charset="-79"/>
                      </a:endParaRPr>
                    </a:p>
                    <a:p>
                      <a:pPr algn="ctr">
                        <a:lnSpc>
                          <a:spcPct val="107000"/>
                        </a:lnSpc>
                        <a:spcAft>
                          <a:spcPts val="800"/>
                        </a:spcAft>
                      </a:pPr>
                      <a:r>
                        <a:rPr lang="en-US" sz="1100" dirty="0">
                          <a:latin typeface="+mn-lt"/>
                        </a:rPr>
                        <a:t>Pass the Jam Jim (alliteration and rhyme)</a:t>
                      </a:r>
                    </a:p>
                    <a:p>
                      <a:pPr algn="ctr">
                        <a:lnSpc>
                          <a:spcPct val="107000"/>
                        </a:lnSpc>
                        <a:spcAft>
                          <a:spcPts val="800"/>
                        </a:spcAft>
                      </a:pPr>
                      <a:r>
                        <a:rPr lang="en-US" sz="1100" dirty="0">
                          <a:latin typeface="+mn-lt"/>
                        </a:rPr>
                        <a:t>Dear Zoo/ Dear Santa (letter writing)</a:t>
                      </a:r>
                      <a:endParaRPr lang="en-US" sz="1100" dirty="0">
                        <a:solidFill>
                          <a:schemeClr val="bg1">
                            <a:lumMod val="50000"/>
                          </a:schemeClr>
                        </a:solidFill>
                        <a:effectLst/>
                        <a:latin typeface="+mn-lt"/>
                        <a:cs typeface="Amatic SC" panose="00000500000000000000" pitchFamily="2" charset="-79"/>
                      </a:endParaRPr>
                    </a:p>
                    <a:p>
                      <a:pPr algn="ctr">
                        <a:lnSpc>
                          <a:spcPct val="100000"/>
                        </a:lnSpc>
                        <a:spcAft>
                          <a:spcPts val="0"/>
                        </a:spcAft>
                      </a:pPr>
                      <a:endParaRPr lang="en-GB" sz="1100" dirty="0">
                        <a:solidFill>
                          <a:schemeClr val="bg1">
                            <a:lumMod val="50000"/>
                          </a:schemeClr>
                        </a:solidFill>
                        <a:effectLst/>
                        <a:latin typeface="+mn-lt"/>
                        <a:ea typeface="Calibri" panose="020F0502020204030204" pitchFamily="34" charset="0"/>
                        <a:cs typeface="Amatic SC" panose="00000500000000000000" pitchFamily="2" charset="-79"/>
                      </a:endParaRPr>
                    </a:p>
                    <a:p>
                      <a:pPr algn="ctr">
                        <a:lnSpc>
                          <a:spcPct val="100000"/>
                        </a:lnSpc>
                        <a:spcAft>
                          <a:spcPts val="0"/>
                        </a:spcAft>
                      </a:pPr>
                      <a:r>
                        <a:rPr lang="en-GB" sz="1100" dirty="0">
                          <a:solidFill>
                            <a:schemeClr val="bg1">
                              <a:lumMod val="50000"/>
                            </a:schemeClr>
                          </a:solidFill>
                          <a:effectLst/>
                          <a:latin typeface="+mn-lt"/>
                          <a:ea typeface="Calibri" panose="020F0502020204030204" pitchFamily="34" charset="0"/>
                          <a:cs typeface="Amatic SC" panose="00000500000000000000" pitchFamily="2" charset="-79"/>
                        </a:rPr>
                        <a:t>Name writing, labelling using initial sounds, story scribing. Retelling stories in writing area, instructions for porridge. </a:t>
                      </a:r>
                    </a:p>
                    <a:p>
                      <a:pPr algn="ctr">
                        <a:lnSpc>
                          <a:spcPct val="100000"/>
                        </a:lnSpc>
                        <a:spcAft>
                          <a:spcPts val="0"/>
                        </a:spcAft>
                      </a:pPr>
                      <a:r>
                        <a:rPr lang="en-US" sz="1100" dirty="0">
                          <a:solidFill>
                            <a:schemeClr val="bg1">
                              <a:lumMod val="50000"/>
                            </a:schemeClr>
                          </a:solidFill>
                        </a:rPr>
                        <a:t>Help children identify the sound that is tricky to spell. </a:t>
                      </a:r>
                    </a:p>
                    <a:p>
                      <a:pPr algn="ctr">
                        <a:lnSpc>
                          <a:spcPct val="100000"/>
                        </a:lnSpc>
                        <a:spcAft>
                          <a:spcPts val="0"/>
                        </a:spcAft>
                      </a:pPr>
                      <a:r>
                        <a:rPr lang="en-US" sz="1100" dirty="0">
                          <a:solidFill>
                            <a:schemeClr val="bg1">
                              <a:lumMod val="50000"/>
                            </a:schemeClr>
                          </a:solidFill>
                        </a:rPr>
                        <a:t>Sequence the story </a:t>
                      </a:r>
                    </a:p>
                    <a:p>
                      <a:pPr algn="ctr">
                        <a:lnSpc>
                          <a:spcPct val="100000"/>
                        </a:lnSpc>
                        <a:spcAft>
                          <a:spcPts val="0"/>
                        </a:spcAft>
                      </a:pPr>
                      <a:r>
                        <a:rPr lang="en-US" sz="1100" dirty="0">
                          <a:solidFill>
                            <a:schemeClr val="bg1">
                              <a:lumMod val="50000"/>
                            </a:schemeClr>
                          </a:solidFill>
                          <a:effectLst/>
                          <a:latin typeface="+mn-lt"/>
                          <a:ea typeface="Calibri" panose="020F0502020204030204" pitchFamily="34" charset="0"/>
                          <a:cs typeface="Amatic SC" panose="00000500000000000000" pitchFamily="2" charset="-79"/>
                        </a:rPr>
                        <a:t>Write a sentence </a:t>
                      </a:r>
                      <a:endParaRPr lang="en-GB" sz="1100"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Frozen Clues</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Brown Bear Brown Bear what can you </a:t>
                      </a:r>
                      <a:r>
                        <a:rPr lang="en-US" sz="1100" dirty="0" err="1">
                          <a:latin typeface="+mn-lt"/>
                        </a:rPr>
                        <a:t>see?Polar</a:t>
                      </a:r>
                      <a:r>
                        <a:rPr lang="en-US" sz="1100" dirty="0">
                          <a:latin typeface="+mn-lt"/>
                        </a:rPr>
                        <a:t> Bear Polar Bear What do you see?</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CVC words / simple sentence writing using high frequency words </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100" dirty="0">
                        <a:solidFill>
                          <a:schemeClr val="bg1">
                            <a:lumMod val="50000"/>
                          </a:schemeClr>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solidFill>
                            <a:schemeClr val="tx1"/>
                          </a:solidFill>
                          <a:effectLst/>
                          <a:latin typeface="+mn-lt"/>
                          <a:ea typeface="Calibri" panose="020F0502020204030204" pitchFamily="34" charset="0"/>
                          <a:cs typeface="Amatic SC" panose="00000500000000000000" pitchFamily="2" charset="-79"/>
                        </a:rPr>
                        <a:t>Magic Paintbrush (Labels and simple captions)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solidFill>
                            <a:schemeClr val="tx1"/>
                          </a:solidFill>
                          <a:effectLst/>
                          <a:latin typeface="+mn-lt"/>
                          <a:ea typeface="Calibri" panose="020F0502020204030204" pitchFamily="34" charset="0"/>
                          <a:cs typeface="Amatic SC" panose="00000500000000000000" pitchFamily="2" charset="-79"/>
                        </a:rPr>
                        <a:t>Write messages in Chinese fortune cookies</a:t>
                      </a:r>
                      <a:endParaRPr lang="en-GB" sz="1100" dirty="0">
                        <a:solidFill>
                          <a:schemeClr val="bg1">
                            <a:lumMod val="50000"/>
                          </a:schemeClr>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bg1">
                              <a:lumMod val="50000"/>
                            </a:schemeClr>
                          </a:solidFill>
                          <a:effectLst/>
                          <a:latin typeface="+mn-lt"/>
                          <a:ea typeface="Calibri" panose="020F0502020204030204" pitchFamily="34" charset="0"/>
                          <a:cs typeface="Amatic SC" panose="00000500000000000000" pitchFamily="2" charset="-79"/>
                        </a:rPr>
                        <a:t>Writing some of the tricky words such as I, me, my, like, to, the. Writing CVC words, Labels using CVC, CVCC, CCVC words.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solidFill>
                            <a:schemeClr val="bg1">
                              <a:lumMod val="50000"/>
                            </a:schemeClr>
                          </a:solidFill>
                        </a:rPr>
                        <a:t>Guided writing based around developing short sentences in a meaningful context. Create a story board. </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solidFill>
                            <a:schemeClr val="tx1"/>
                          </a:solidFill>
                          <a:effectLst/>
                          <a:latin typeface="+mn-lt"/>
                          <a:ea typeface="Calibri" panose="020F0502020204030204" pitchFamily="34" charset="0"/>
                          <a:cs typeface="Amatic SC" panose="00000500000000000000" pitchFamily="2" charset="-79"/>
                        </a:rPr>
                        <a:t>Mr </a:t>
                      </a:r>
                      <a:r>
                        <a:rPr lang="en-US" sz="1100" dirty="0" err="1">
                          <a:solidFill>
                            <a:schemeClr val="tx1"/>
                          </a:solidFill>
                          <a:effectLst/>
                          <a:latin typeface="+mn-lt"/>
                          <a:ea typeface="Calibri" panose="020F0502020204030204" pitchFamily="34" charset="0"/>
                          <a:cs typeface="Amatic SC" panose="00000500000000000000" pitchFamily="2" charset="-79"/>
                        </a:rPr>
                        <a:t>Gumpy’s</a:t>
                      </a:r>
                      <a:r>
                        <a:rPr lang="en-US" sz="1100" dirty="0">
                          <a:solidFill>
                            <a:schemeClr val="tx1"/>
                          </a:solidFill>
                          <a:effectLst/>
                          <a:latin typeface="+mn-lt"/>
                          <a:ea typeface="Calibri" panose="020F0502020204030204" pitchFamily="34" charset="0"/>
                          <a:cs typeface="Amatic SC" panose="00000500000000000000" pitchFamily="2" charset="-79"/>
                        </a:rPr>
                        <a:t> Outing (Cumulative)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solidFill>
                            <a:schemeClr val="tx1"/>
                          </a:solidFill>
                          <a:effectLst/>
                          <a:latin typeface="+mn-lt"/>
                          <a:ea typeface="Calibri" panose="020F0502020204030204" pitchFamily="34" charset="0"/>
                          <a:cs typeface="Amatic SC" panose="00000500000000000000" pitchFamily="2" charset="-79"/>
                        </a:rPr>
                        <a:t>Report about the animals falling into the water</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err="1">
                          <a:solidFill>
                            <a:schemeClr val="tx1"/>
                          </a:solidFill>
                          <a:effectLst/>
                          <a:latin typeface="+mn-lt"/>
                          <a:ea typeface="Calibri" panose="020F0502020204030204" pitchFamily="34" charset="0"/>
                          <a:cs typeface="Amatic SC" panose="00000500000000000000" pitchFamily="2" charset="-79"/>
                        </a:rPr>
                        <a:t>Handa’s</a:t>
                      </a:r>
                      <a:r>
                        <a:rPr lang="en-US" sz="1100" dirty="0">
                          <a:solidFill>
                            <a:schemeClr val="tx1"/>
                          </a:solidFill>
                          <a:effectLst/>
                          <a:latin typeface="+mn-lt"/>
                          <a:ea typeface="Calibri" panose="020F0502020204030204" pitchFamily="34" charset="0"/>
                          <a:cs typeface="Amatic SC" panose="00000500000000000000" pitchFamily="2" charset="-79"/>
                        </a:rPr>
                        <a:t> Surprise </a:t>
                      </a:r>
                      <a:r>
                        <a:rPr lang="en-US" sz="1100" dirty="0">
                          <a:latin typeface="+mn-lt"/>
                        </a:rPr>
                        <a:t>(Journey story)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Retell the story in own words / reverse the journey</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Describe each animals</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latin typeface="+mn-lt"/>
                        </a:rPr>
                        <a:t>Write new version</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100" b="1" kern="1200" dirty="0">
                        <a:solidFill>
                          <a:schemeClr val="tx1"/>
                        </a:solidFill>
                        <a:effectLst/>
                        <a:latin typeface="+mn-lt"/>
                        <a:ea typeface="+mn-ea"/>
                        <a:cs typeface="Amatic SC" panose="00000500000000000000" pitchFamily="2" charset="-79"/>
                      </a:endParaRPr>
                    </a:p>
                    <a:p>
                      <a:pPr algn="ctr">
                        <a:lnSpc>
                          <a:spcPct val="107000"/>
                        </a:lnSpc>
                        <a:spcAft>
                          <a:spcPts val="0"/>
                        </a:spcAft>
                      </a:pPr>
                      <a:r>
                        <a:rPr lang="en-GB" sz="1100" dirty="0">
                          <a:solidFill>
                            <a:schemeClr val="bg1">
                              <a:lumMod val="50000"/>
                            </a:schemeClr>
                          </a:solidFill>
                          <a:effectLst/>
                          <a:latin typeface="+mn-lt"/>
                          <a:ea typeface="Calibri" panose="020F0502020204030204" pitchFamily="34" charset="0"/>
                          <a:cs typeface="Amatic SC" panose="00000500000000000000" pitchFamily="2" charset="-79"/>
                        </a:rPr>
                        <a:t>Creating own story maps, writing captions and labels, writing simple sentences. </a:t>
                      </a:r>
                      <a:r>
                        <a:rPr lang="en-US" sz="1100" dirty="0">
                          <a:solidFill>
                            <a:schemeClr val="bg1">
                              <a:lumMod val="50000"/>
                            </a:schemeClr>
                          </a:solidFill>
                        </a:rPr>
                        <a:t>Writing short sentences to accompany story maps.  Order the Easter story. </a:t>
                      </a:r>
                    </a:p>
                    <a:p>
                      <a:pPr algn="ctr">
                        <a:lnSpc>
                          <a:spcPct val="107000"/>
                        </a:lnSpc>
                        <a:spcAft>
                          <a:spcPts val="0"/>
                        </a:spcAft>
                      </a:pPr>
                      <a:r>
                        <a:rPr lang="en-US" sz="1100" dirty="0">
                          <a:solidFill>
                            <a:schemeClr val="bg1">
                              <a:lumMod val="50000"/>
                            </a:schemeClr>
                          </a:solidFill>
                        </a:rPr>
                        <a:t>Labels and captions – life cycles </a:t>
                      </a:r>
                    </a:p>
                    <a:p>
                      <a:pPr algn="ctr">
                        <a:lnSpc>
                          <a:spcPct val="107000"/>
                        </a:lnSpc>
                        <a:spcAft>
                          <a:spcPts val="0"/>
                        </a:spcAft>
                      </a:pPr>
                      <a:r>
                        <a:rPr lang="en-US" sz="1100" dirty="0">
                          <a:solidFill>
                            <a:schemeClr val="bg1">
                              <a:lumMod val="50000"/>
                            </a:schemeClr>
                          </a:solidFill>
                        </a:rPr>
                        <a:t>Recount – Tip around the village</a:t>
                      </a:r>
                    </a:p>
                    <a:p>
                      <a:pPr algn="ctr">
                        <a:lnSpc>
                          <a:spcPct val="107000"/>
                        </a:lnSpc>
                        <a:spcAft>
                          <a:spcPts val="0"/>
                        </a:spcAft>
                      </a:pPr>
                      <a:r>
                        <a:rPr lang="en-US" sz="1100" dirty="0">
                          <a:solidFill>
                            <a:schemeClr val="bg1">
                              <a:lumMod val="50000"/>
                            </a:schemeClr>
                          </a:solidFill>
                        </a:rPr>
                        <a:t>Character descriptions. </a:t>
                      </a:r>
                    </a:p>
                    <a:p>
                      <a:pPr algn="ctr">
                        <a:lnSpc>
                          <a:spcPct val="107000"/>
                        </a:lnSpc>
                        <a:spcAft>
                          <a:spcPts val="0"/>
                        </a:spcAft>
                      </a:pPr>
                      <a:r>
                        <a:rPr lang="en-US" sz="1100" dirty="0">
                          <a:solidFill>
                            <a:schemeClr val="bg1">
                              <a:lumMod val="50000"/>
                            </a:schemeClr>
                          </a:solidFill>
                          <a:effectLst/>
                          <a:latin typeface="+mn-lt"/>
                          <a:ea typeface="Calibri" panose="020F0502020204030204" pitchFamily="34" charset="0"/>
                          <a:cs typeface="Amatic SC" panose="00000500000000000000" pitchFamily="2" charset="-79"/>
                        </a:rPr>
                        <a:t>Write 2 sentences </a:t>
                      </a:r>
                      <a:endParaRPr lang="en-GB" sz="1100"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algn="ctr">
                        <a:lnSpc>
                          <a:spcPct val="107000"/>
                        </a:lnSpc>
                        <a:spcAft>
                          <a:spcPts val="0"/>
                        </a:spcAft>
                      </a:pPr>
                      <a:r>
                        <a:rPr lang="en-US" sz="1100" dirty="0">
                          <a:solidFill>
                            <a:schemeClr val="tx1"/>
                          </a:solidFill>
                          <a:effectLst/>
                          <a:latin typeface="+mn-lt"/>
                          <a:ea typeface="Calibri" panose="020F0502020204030204" pitchFamily="34" charset="0"/>
                          <a:cs typeface="Amatic SC" panose="00000500000000000000" pitchFamily="2" charset="-79"/>
                        </a:rPr>
                        <a:t>Jack and the Bean stalk – retell parts of the story / repeated refrains / speech bubbles</a:t>
                      </a:r>
                    </a:p>
                    <a:p>
                      <a:pPr algn="ctr">
                        <a:lnSpc>
                          <a:spcPct val="107000"/>
                        </a:lnSpc>
                        <a:spcAft>
                          <a:spcPts val="0"/>
                        </a:spcAft>
                      </a:pPr>
                      <a:endParaRPr lang="en-US" sz="1100" dirty="0">
                        <a:solidFill>
                          <a:schemeClr val="tx1"/>
                        </a:solidFill>
                        <a:effectLst/>
                        <a:latin typeface="+mn-lt"/>
                        <a:ea typeface="Calibri" panose="020F0502020204030204" pitchFamily="34" charset="0"/>
                        <a:cs typeface="Amatic SC" panose="00000500000000000000" pitchFamily="2" charset="-79"/>
                      </a:endParaRPr>
                    </a:p>
                    <a:p>
                      <a:pPr algn="ctr">
                        <a:lnSpc>
                          <a:spcPct val="107000"/>
                        </a:lnSpc>
                        <a:spcAft>
                          <a:spcPts val="800"/>
                        </a:spcAft>
                      </a:pPr>
                      <a:r>
                        <a:rPr lang="en-US" sz="1100" dirty="0">
                          <a:solidFill>
                            <a:schemeClr val="tx1"/>
                          </a:solidFill>
                          <a:effectLst/>
                          <a:latin typeface="+mn-lt"/>
                          <a:ea typeface="Calibri" panose="020F0502020204030204" pitchFamily="34" charset="0"/>
                          <a:cs typeface="Amatic SC" panose="00000500000000000000" pitchFamily="2" charset="-79"/>
                        </a:rPr>
                        <a:t>Monkey Puzzle- description</a:t>
                      </a:r>
                    </a:p>
                    <a:p>
                      <a:pPr algn="ctr">
                        <a:lnSpc>
                          <a:spcPct val="107000"/>
                        </a:lnSpc>
                        <a:spcAft>
                          <a:spcPts val="800"/>
                        </a:spcAft>
                      </a:pPr>
                      <a:r>
                        <a:rPr lang="en-US" sz="1100" dirty="0">
                          <a:solidFill>
                            <a:schemeClr val="tx1"/>
                          </a:solidFill>
                          <a:effectLst/>
                          <a:latin typeface="+mn-lt"/>
                          <a:ea typeface="Calibri" panose="020F0502020204030204" pitchFamily="34" charset="0"/>
                          <a:cs typeface="Amatic SC" panose="00000500000000000000" pitchFamily="2" charset="-79"/>
                        </a:rPr>
                        <a:t>Sonya’s Chickens- First, then, next, finally</a:t>
                      </a:r>
                    </a:p>
                    <a:p>
                      <a:pPr algn="ctr">
                        <a:lnSpc>
                          <a:spcPct val="107000"/>
                        </a:lnSpc>
                        <a:spcAft>
                          <a:spcPts val="800"/>
                        </a:spcAft>
                      </a:pPr>
                      <a:r>
                        <a:rPr lang="en-US" sz="1100" dirty="0">
                          <a:solidFill>
                            <a:schemeClr val="tx1"/>
                          </a:solidFill>
                          <a:effectLst/>
                          <a:latin typeface="+mn-lt"/>
                          <a:ea typeface="Calibri" panose="020F0502020204030204" pitchFamily="34" charset="0"/>
                          <a:cs typeface="Amatic SC" panose="00000500000000000000" pitchFamily="2" charset="-79"/>
                        </a:rPr>
                        <a:t>Healthy Food – My Menu / Bean Diary </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1100" dirty="0">
                        <a:solidFill>
                          <a:schemeClr val="tx1"/>
                        </a:solidFill>
                        <a:effectLst/>
                        <a:latin typeface="+mn-lt"/>
                        <a:ea typeface="Calibri" panose="020F0502020204030204" pitchFamily="34" charset="0"/>
                        <a:cs typeface="Amatic SC" panose="00000500000000000000" pitchFamily="2" charset="-79"/>
                      </a:endParaRPr>
                    </a:p>
                    <a:p>
                      <a:pPr algn="ctr">
                        <a:lnSpc>
                          <a:spcPct val="107000"/>
                        </a:lnSpc>
                        <a:spcAft>
                          <a:spcPts val="0"/>
                        </a:spcAft>
                      </a:pPr>
                      <a:r>
                        <a:rPr lang="en-GB" sz="1100" dirty="0">
                          <a:solidFill>
                            <a:schemeClr val="bg1">
                              <a:lumMod val="50000"/>
                            </a:schemeClr>
                          </a:solidFill>
                          <a:effectLst/>
                          <a:latin typeface="+mn-lt"/>
                          <a:ea typeface="Calibri" panose="020F0502020204030204" pitchFamily="34" charset="0"/>
                          <a:cs typeface="Amatic SC" panose="00000500000000000000" pitchFamily="2" charset="-79"/>
                        </a:rPr>
                        <a:t>Writing recipes, lists. Writing for a purpose in role play using phonetically plausible attempts at words, beginning to use finger spaces</a:t>
                      </a:r>
                      <a:r>
                        <a:rPr lang="en-US" sz="1100" dirty="0">
                          <a:solidFill>
                            <a:schemeClr val="tx1"/>
                          </a:solidFill>
                          <a:effectLst/>
                          <a:latin typeface="+mn-lt"/>
                          <a:ea typeface="Calibri" panose="020F0502020204030204" pitchFamily="34" charset="0"/>
                          <a:cs typeface="Amatic SC" panose="00000500000000000000" pitchFamily="2" charset="-79"/>
                        </a:rPr>
                        <a:t>. </a:t>
                      </a:r>
                      <a:r>
                        <a:rPr lang="en-US" sz="1100" dirty="0">
                          <a:solidFill>
                            <a:schemeClr val="bg1">
                              <a:lumMod val="50000"/>
                            </a:schemeClr>
                          </a:solidFill>
                        </a:rPr>
                        <a:t>Form lower-case and capital letters correctly. Rhyming words. </a:t>
                      </a:r>
                      <a:r>
                        <a:rPr lang="en-US" sz="1100" dirty="0">
                          <a:solidFill>
                            <a:schemeClr val="bg1">
                              <a:lumMod val="50000"/>
                            </a:schemeClr>
                          </a:solidFill>
                          <a:effectLst/>
                          <a:latin typeface="+mn-lt"/>
                          <a:ea typeface="Calibri" panose="020F0502020204030204" pitchFamily="34" charset="0"/>
                          <a:cs typeface="Amatic SC" panose="00000500000000000000" pitchFamily="2" charset="-79"/>
                        </a:rPr>
                        <a:t>Acrostic poems </a:t>
                      </a:r>
                    </a:p>
                    <a:p>
                      <a:pPr algn="ctr">
                        <a:lnSpc>
                          <a:spcPct val="107000"/>
                        </a:lnSpc>
                        <a:spcAft>
                          <a:spcPts val="0"/>
                        </a:spcAft>
                      </a:pPr>
                      <a:r>
                        <a:rPr lang="en-US" sz="1100" dirty="0">
                          <a:solidFill>
                            <a:schemeClr val="bg1">
                              <a:lumMod val="50000"/>
                            </a:schemeClr>
                          </a:solidFill>
                          <a:effectLst/>
                          <a:latin typeface="+mn-lt"/>
                          <a:ea typeface="Calibri" panose="020F0502020204030204" pitchFamily="34" charset="0"/>
                          <a:cs typeface="Amatic SC" panose="00000500000000000000" pitchFamily="2" charset="-79"/>
                        </a:rPr>
                        <a:t>Begin to use time words</a:t>
                      </a:r>
                      <a:endParaRPr lang="en-GB" sz="1100"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algn="ctr">
                        <a:lnSpc>
                          <a:spcPct val="107000"/>
                        </a:lnSpc>
                        <a:spcAft>
                          <a:spcPts val="800"/>
                        </a:spcAft>
                      </a:pPr>
                      <a:r>
                        <a:rPr lang="en-US" sz="1100" dirty="0">
                          <a:solidFill>
                            <a:schemeClr val="tx1"/>
                          </a:solidFill>
                          <a:effectLst/>
                          <a:latin typeface="+mn-lt"/>
                          <a:ea typeface="Calibri" panose="020F0502020204030204" pitchFamily="34" charset="0"/>
                          <a:cs typeface="Amatic SC" panose="00000500000000000000" pitchFamily="2" charset="-79"/>
                        </a:rPr>
                        <a:t>Billy’s Bucket- what would you have in your bucket?</a:t>
                      </a:r>
                    </a:p>
                    <a:p>
                      <a:pPr algn="ctr">
                        <a:lnSpc>
                          <a:spcPct val="107000"/>
                        </a:lnSpc>
                        <a:spcAft>
                          <a:spcPts val="800"/>
                        </a:spcAft>
                      </a:pPr>
                      <a:r>
                        <a:rPr lang="en-US" sz="1100" dirty="0">
                          <a:solidFill>
                            <a:schemeClr val="tx1"/>
                          </a:solidFill>
                          <a:effectLst/>
                          <a:latin typeface="+mn-lt"/>
                          <a:ea typeface="Calibri" panose="020F0502020204030204" pitchFamily="34" charset="0"/>
                          <a:cs typeface="Amatic SC" panose="00000500000000000000" pitchFamily="2" charset="-79"/>
                        </a:rPr>
                        <a:t>Surprising sharks- sentence facts</a:t>
                      </a:r>
                    </a:p>
                    <a:p>
                      <a:pPr algn="ctr">
                        <a:lnSpc>
                          <a:spcPct val="107000"/>
                        </a:lnSpc>
                        <a:spcAft>
                          <a:spcPts val="800"/>
                        </a:spcAft>
                      </a:pPr>
                      <a:r>
                        <a:rPr lang="en-US" sz="1100" dirty="0">
                          <a:solidFill>
                            <a:schemeClr val="tx1"/>
                          </a:solidFill>
                          <a:effectLst/>
                          <a:latin typeface="+mn-lt"/>
                          <a:ea typeface="Calibri" panose="020F0502020204030204" pitchFamily="34" charset="0"/>
                          <a:cs typeface="Amatic SC" panose="00000500000000000000" pitchFamily="2" charset="-79"/>
                        </a:rPr>
                        <a:t>Splash! Anna Hibiscus- messages in bottles</a:t>
                      </a:r>
                    </a:p>
                    <a:p>
                      <a:pPr algn="ctr">
                        <a:lnSpc>
                          <a:spcPct val="107000"/>
                        </a:lnSpc>
                        <a:spcAft>
                          <a:spcPts val="800"/>
                        </a:spcAft>
                      </a:pPr>
                      <a:r>
                        <a:rPr lang="en-US" sz="1100" dirty="0">
                          <a:solidFill>
                            <a:schemeClr val="tx1"/>
                          </a:solidFill>
                          <a:effectLst/>
                          <a:latin typeface="+mn-lt"/>
                          <a:ea typeface="Calibri" panose="020F0502020204030204" pitchFamily="34" charset="0"/>
                          <a:cs typeface="Amatic SC" panose="00000500000000000000" pitchFamily="2" charset="-79"/>
                        </a:rPr>
                        <a:t>Write a postcard / diary writing </a:t>
                      </a:r>
                    </a:p>
                    <a:p>
                      <a:pPr algn="ctr">
                        <a:lnSpc>
                          <a:spcPct val="107000"/>
                        </a:lnSpc>
                        <a:spcAft>
                          <a:spcPts val="800"/>
                        </a:spcAft>
                      </a:pPr>
                      <a:r>
                        <a:rPr lang="en-US" sz="1100" dirty="0">
                          <a:solidFill>
                            <a:schemeClr val="tx1"/>
                          </a:solidFill>
                          <a:effectLst/>
                          <a:latin typeface="+mn-lt"/>
                          <a:ea typeface="Calibri" panose="020F0502020204030204" pitchFamily="34" charset="0"/>
                          <a:cs typeface="Amatic SC" panose="00000500000000000000" pitchFamily="2" charset="-79"/>
                        </a:rPr>
                        <a:t>My Holiday – recount </a:t>
                      </a:r>
                      <a:endParaRPr lang="en-GB" sz="1100" dirty="0">
                        <a:solidFill>
                          <a:schemeClr val="bg1">
                            <a:lumMod val="50000"/>
                          </a:schemeClr>
                        </a:solidFill>
                        <a:effectLst/>
                        <a:latin typeface="+mn-lt"/>
                        <a:ea typeface="Calibri" panose="020F0502020204030204" pitchFamily="34" charset="0"/>
                        <a:cs typeface="Amatic SC" panose="00000500000000000000" pitchFamily="2" charset="-79"/>
                      </a:endParaRPr>
                    </a:p>
                    <a:p>
                      <a:pPr algn="ctr">
                        <a:lnSpc>
                          <a:spcPct val="107000"/>
                        </a:lnSpc>
                        <a:spcAft>
                          <a:spcPts val="0"/>
                        </a:spcAft>
                      </a:pPr>
                      <a:r>
                        <a:rPr lang="en-GB" sz="1100" dirty="0">
                          <a:solidFill>
                            <a:schemeClr val="bg1">
                              <a:lumMod val="50000"/>
                            </a:schemeClr>
                          </a:solidFill>
                          <a:effectLst/>
                          <a:latin typeface="+mn-lt"/>
                          <a:ea typeface="Calibri" panose="020F0502020204030204" pitchFamily="34" charset="0"/>
                          <a:cs typeface="Amatic SC" panose="00000500000000000000" pitchFamily="2" charset="-79"/>
                        </a:rPr>
                        <a:t>Story writing, writing sentences using a range of tricky words that are spelt correctly. Beginning to use full stops, capital letters and finger spaces.</a:t>
                      </a:r>
                      <a:r>
                        <a:rPr lang="en-US" sz="1100" dirty="0">
                          <a:solidFill>
                            <a:schemeClr val="bg1">
                              <a:lumMod val="50000"/>
                            </a:schemeClr>
                          </a:solidFill>
                        </a:rPr>
                        <a:t> Innovation of familiar texts Using familiar texts as a model for writing own stories. </a:t>
                      </a:r>
                      <a:r>
                        <a:rPr lang="en-GB" sz="1100" dirty="0">
                          <a:solidFill>
                            <a:schemeClr val="bg1">
                              <a:lumMod val="50000"/>
                            </a:schemeClr>
                          </a:solidFill>
                          <a:effectLst/>
                          <a:latin typeface="+mn-lt"/>
                          <a:ea typeface="Calibri" panose="020F0502020204030204" pitchFamily="34" charset="0"/>
                          <a:cs typeface="Amatic SC" panose="00000500000000000000" pitchFamily="2" charset="-79"/>
                        </a:rPr>
                        <a:t> Character description – Rainbow Fish  </a:t>
                      </a:r>
                    </a:p>
                    <a:p>
                      <a:pPr algn="ctr">
                        <a:lnSpc>
                          <a:spcPct val="107000"/>
                        </a:lnSpc>
                        <a:spcAft>
                          <a:spcPts val="0"/>
                        </a:spcAft>
                      </a:pPr>
                      <a:r>
                        <a:rPr lang="en-GB" sz="1100" dirty="0">
                          <a:solidFill>
                            <a:schemeClr val="bg1">
                              <a:lumMod val="50000"/>
                            </a:schemeClr>
                          </a:solidFill>
                          <a:effectLst/>
                          <a:latin typeface="+mn-lt"/>
                          <a:ea typeface="Calibri" panose="020F0502020204030204" pitchFamily="34" charset="0"/>
                          <a:cs typeface="Amatic SC" panose="00000500000000000000" pitchFamily="2" charset="-79"/>
                        </a:rPr>
                        <a:t>Write three sentences  – B, M &amp; 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bl>
          </a:graphicData>
        </a:graphic>
      </p:graphicFrame>
      <p:pic>
        <p:nvPicPr>
          <p:cNvPr id="2" name="Picture 1">
            <a:extLst>
              <a:ext uri="{FF2B5EF4-FFF2-40B4-BE49-F238E27FC236}">
                <a16:creationId xmlns:a16="http://schemas.microsoft.com/office/drawing/2014/main" id="{F9E221BE-6002-4BF9-91D6-EE8E9BA404D4}"/>
              </a:ext>
            </a:extLst>
          </p:cNvPr>
          <p:cNvPicPr>
            <a:picLocks noChangeAspect="1"/>
          </p:cNvPicPr>
          <p:nvPr/>
        </p:nvPicPr>
        <p:blipFill>
          <a:blip r:embed="rId2"/>
          <a:stretch>
            <a:fillRect/>
          </a:stretch>
        </p:blipFill>
        <p:spPr>
          <a:xfrm>
            <a:off x="3219450" y="27075"/>
            <a:ext cx="726722" cy="578815"/>
          </a:xfrm>
          <a:prstGeom prst="rect">
            <a:avLst/>
          </a:prstGeom>
        </p:spPr>
      </p:pic>
    </p:spTree>
    <p:extLst>
      <p:ext uri="{BB962C8B-B14F-4D97-AF65-F5344CB8AC3E}">
        <p14:creationId xmlns:p14="http://schemas.microsoft.com/office/powerpoint/2010/main" val="4269740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4292399128"/>
              </p:ext>
            </p:extLst>
          </p:nvPr>
        </p:nvGraphicFramePr>
        <p:xfrm>
          <a:off x="231033" y="575513"/>
          <a:ext cx="11420640" cy="6349203"/>
        </p:xfrm>
        <a:graphic>
          <a:graphicData uri="http://schemas.openxmlformats.org/drawingml/2006/table">
            <a:tbl>
              <a:tblPr firstRow="1" bandRow="1">
                <a:tableStyleId>{5C22544A-7EE6-4342-B048-85BDC9FD1C3A}</a:tableStyleId>
              </a:tblPr>
              <a:tblGrid>
                <a:gridCol w="1631520">
                  <a:extLst>
                    <a:ext uri="{9D8B030D-6E8A-4147-A177-3AD203B41FA5}">
                      <a16:colId xmlns:a16="http://schemas.microsoft.com/office/drawing/2014/main" val="385991600"/>
                    </a:ext>
                  </a:extLst>
                </a:gridCol>
                <a:gridCol w="1631520">
                  <a:extLst>
                    <a:ext uri="{9D8B030D-6E8A-4147-A177-3AD203B41FA5}">
                      <a16:colId xmlns:a16="http://schemas.microsoft.com/office/drawing/2014/main" val="2865123548"/>
                    </a:ext>
                  </a:extLst>
                </a:gridCol>
                <a:gridCol w="1631520">
                  <a:extLst>
                    <a:ext uri="{9D8B030D-6E8A-4147-A177-3AD203B41FA5}">
                      <a16:colId xmlns:a16="http://schemas.microsoft.com/office/drawing/2014/main" val="872926247"/>
                    </a:ext>
                  </a:extLst>
                </a:gridCol>
                <a:gridCol w="1631520">
                  <a:extLst>
                    <a:ext uri="{9D8B030D-6E8A-4147-A177-3AD203B41FA5}">
                      <a16:colId xmlns:a16="http://schemas.microsoft.com/office/drawing/2014/main" val="1315738151"/>
                    </a:ext>
                  </a:extLst>
                </a:gridCol>
                <a:gridCol w="1631520">
                  <a:extLst>
                    <a:ext uri="{9D8B030D-6E8A-4147-A177-3AD203B41FA5}">
                      <a16:colId xmlns:a16="http://schemas.microsoft.com/office/drawing/2014/main" val="2709165749"/>
                    </a:ext>
                  </a:extLst>
                </a:gridCol>
                <a:gridCol w="1631520">
                  <a:extLst>
                    <a:ext uri="{9D8B030D-6E8A-4147-A177-3AD203B41FA5}">
                      <a16:colId xmlns:a16="http://schemas.microsoft.com/office/drawing/2014/main" val="2335150482"/>
                    </a:ext>
                  </a:extLst>
                </a:gridCol>
                <a:gridCol w="142794">
                  <a:extLst>
                    <a:ext uri="{9D8B030D-6E8A-4147-A177-3AD203B41FA5}">
                      <a16:colId xmlns:a16="http://schemas.microsoft.com/office/drawing/2014/main" val="4046203905"/>
                    </a:ext>
                  </a:extLst>
                </a:gridCol>
                <a:gridCol w="1488726">
                  <a:extLst>
                    <a:ext uri="{9D8B030D-6E8A-4147-A177-3AD203B41FA5}">
                      <a16:colId xmlns:a16="http://schemas.microsoft.com/office/drawing/2014/main" val="124247196"/>
                    </a:ext>
                  </a:extLst>
                </a:gridCol>
              </a:tblGrid>
              <a:tr h="558003">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506094">
                <a:tc>
                  <a:txBody>
                    <a:bodyPr/>
                    <a:lstStyle/>
                    <a:p>
                      <a:pPr algn="ctr"/>
                      <a:r>
                        <a:rPr lang="en-US" sz="2400" b="0" dirty="0">
                          <a:latin typeface="Amatic SC" panose="00000500000000000000" pitchFamily="2" charset="-79"/>
                          <a:cs typeface="Amatic SC" panose="00000500000000000000" pitchFamily="2" charset="-79"/>
                        </a:rPr>
                        <a:t>General Themes </a:t>
                      </a:r>
                      <a:endParaRPr lang="en-GB" sz="24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dirty="0">
                          <a:latin typeface="Amatic SC" panose="00000500000000000000" pitchFamily="2" charset="-79"/>
                          <a:cs typeface="Amatic SC" panose="00000500000000000000" pitchFamily="2" charset="-79"/>
                        </a:rPr>
                        <a:t>Where do I belong?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Amatic SC" panose="00000500000000000000" pitchFamily="2" charset="-79"/>
                          <a:cs typeface="Amatic SC" panose="00000500000000000000" pitchFamily="2" charset="-79"/>
                        </a:rPr>
                        <a:t>WHAT SHALL WE CELEBRATE?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400" dirty="0">
                          <a:latin typeface="Amatic SC" panose="00000500000000000000" pitchFamily="2" charset="-79"/>
                          <a:cs typeface="Amatic SC" panose="00000500000000000000" pitchFamily="2" charset="-79"/>
                        </a:rPr>
                        <a:t>WHO LIVES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Amatic SC" panose="00000500000000000000" pitchFamily="2" charset="-79"/>
                          <a:cs typeface="Amatic SC" panose="00000500000000000000" pitchFamily="2" charset="-79"/>
                        </a:rPr>
                        <a:t>WHERE SHALL WE GO?</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Amatic SC" panose="00000500000000000000" pitchFamily="2" charset="-79"/>
                          <a:cs typeface="Amatic SC" panose="00000500000000000000" pitchFamily="2" charset="-79"/>
                        </a:rPr>
                        <a:t>HOW DOES IT GROW?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893107">
                <a:tc rowSpan="2">
                  <a:txBody>
                    <a:bodyPr/>
                    <a:lstStyle/>
                    <a:p>
                      <a:pPr algn="ctr"/>
                      <a:r>
                        <a:rPr lang="en-US" sz="3200" b="0" dirty="0" err="1">
                          <a:latin typeface="Amatic SC" panose="00000500000000000000" pitchFamily="2" charset="-79"/>
                          <a:cs typeface="Amatic SC" panose="00000500000000000000" pitchFamily="2" charset="-79"/>
                        </a:rPr>
                        <a:t>Maths</a:t>
                      </a:r>
                      <a:endParaRPr lang="en-US" sz="3200" b="0" dirty="0">
                        <a:latin typeface="Amatic SC" panose="00000500000000000000" pitchFamily="2" charset="-79"/>
                        <a:cs typeface="Amatic SC" panose="00000500000000000000" pitchFamily="2" charset="-79"/>
                      </a:endParaRPr>
                    </a:p>
                    <a:p>
                      <a:pPr algn="ctr"/>
                      <a:r>
                        <a:rPr lang="en-US" sz="2000" b="0" dirty="0">
                          <a:latin typeface="Amatic SC" panose="00000500000000000000" pitchFamily="2" charset="-79"/>
                          <a:cs typeface="Amatic SC" panose="00000500000000000000" pitchFamily="2" charset="-79"/>
                        </a:rPr>
                        <a:t>Follow white rose </a:t>
                      </a:r>
                      <a:r>
                        <a:rPr lang="en-US" sz="2000" b="0" dirty="0" err="1">
                          <a:latin typeface="Amatic SC" panose="00000500000000000000" pitchFamily="2" charset="-79"/>
                          <a:cs typeface="Amatic SC" panose="00000500000000000000" pitchFamily="2" charset="-79"/>
                        </a:rPr>
                        <a:t>maths</a:t>
                      </a:r>
                      <a:r>
                        <a:rPr lang="en-US" sz="2000" b="0" dirty="0">
                          <a:latin typeface="Amatic SC" panose="00000500000000000000" pitchFamily="2" charset="-79"/>
                          <a:cs typeface="Amatic SC" panose="00000500000000000000" pitchFamily="2" charset="-79"/>
                        </a:rPr>
                        <a:t> units</a:t>
                      </a:r>
                    </a:p>
                    <a:p>
                      <a:pPr algn="ctr"/>
                      <a:endParaRPr lang="en-US" sz="2000" b="0" dirty="0">
                        <a:latin typeface="Amatic SC" panose="00000500000000000000" pitchFamily="2" charset="-79"/>
                        <a:cs typeface="Amatic SC" panose="00000500000000000000" pitchFamily="2" charset="-79"/>
                      </a:endParaRPr>
                    </a:p>
                    <a:p>
                      <a:pPr algn="ctr"/>
                      <a:r>
                        <a:rPr lang="en-US" sz="1800" b="0" i="1" kern="1200" dirty="0">
                          <a:solidFill>
                            <a:schemeClr val="bg1">
                              <a:lumMod val="50000"/>
                            </a:schemeClr>
                          </a:solidFill>
                          <a:effectLst/>
                          <a:latin typeface="+mn-lt"/>
                          <a:ea typeface="+mn-ea"/>
                          <a:cs typeface="+mn-cs"/>
                        </a:rPr>
                        <a:t>“Without mathematics, there’s nothing you can do. Everything around you is mathematics. Everything around you is numbers.” – </a:t>
                      </a:r>
                      <a:r>
                        <a:rPr lang="en-US" sz="1800" b="1" i="1" kern="1200" dirty="0">
                          <a:solidFill>
                            <a:schemeClr val="bg1">
                              <a:lumMod val="50000"/>
                            </a:schemeClr>
                          </a:solidFill>
                          <a:effectLst/>
                          <a:latin typeface="+mn-lt"/>
                          <a:ea typeface="+mn-ea"/>
                          <a:cs typeface="+mn-cs"/>
                        </a:rPr>
                        <a:t>Shakuntala Devi</a:t>
                      </a:r>
                    </a:p>
                    <a:p>
                      <a:pPr algn="ctr"/>
                      <a:endParaRPr lang="en-US" sz="1600" b="1" i="1" kern="1200" dirty="0">
                        <a:solidFill>
                          <a:schemeClr val="bg1">
                            <a:lumMod val="50000"/>
                          </a:schemeClr>
                        </a:solidFill>
                        <a:effectLst/>
                        <a:latin typeface="+mn-lt"/>
                        <a:ea typeface="+mn-ea"/>
                        <a:cs typeface="+mn-cs"/>
                      </a:endParaRPr>
                    </a:p>
                    <a:p>
                      <a:pPr algn="ctr"/>
                      <a:endParaRPr lang="en-US" sz="1600" b="1" i="1" kern="1200" dirty="0">
                        <a:solidFill>
                          <a:schemeClr val="bg1">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7">
                  <a:txBody>
                    <a:bodyPr/>
                    <a:lstStyle/>
                    <a:p>
                      <a:pPr algn="ctr"/>
                      <a:r>
                        <a:rPr lang="en-US" sz="900" dirty="0"/>
                        <a:t>Developing a </a:t>
                      </a:r>
                      <a:r>
                        <a:rPr lang="en-US" sz="900" b="1" dirty="0"/>
                        <a:t>strong grounding in number </a:t>
                      </a:r>
                      <a:r>
                        <a:rPr lang="en-US" sz="900" dirty="0"/>
                        <a:t>is essential so that all children develop the necessary </a:t>
                      </a:r>
                      <a:r>
                        <a:rPr lang="en-US" sz="900" b="1" dirty="0"/>
                        <a:t>building blocks </a:t>
                      </a:r>
                      <a:r>
                        <a:rPr lang="en-US" sz="900" dirty="0"/>
                        <a:t>to excel mathematically. Children should be able to </a:t>
                      </a:r>
                      <a:r>
                        <a:rPr lang="en-US" sz="900" b="1" dirty="0"/>
                        <a:t>count confidently</a:t>
                      </a:r>
                      <a:r>
                        <a:rPr lang="en-US" sz="900" dirty="0"/>
                        <a:t>, develop a deep understanding of the </a:t>
                      </a:r>
                      <a:r>
                        <a:rPr lang="en-US" sz="900" b="1" dirty="0"/>
                        <a:t>numbers to 10</a:t>
                      </a:r>
                      <a:r>
                        <a:rPr lang="en-US" sz="900" dirty="0"/>
                        <a:t>, the </a:t>
                      </a:r>
                      <a:r>
                        <a:rPr lang="en-US" sz="900" b="1" dirty="0"/>
                        <a:t>relationships between </a:t>
                      </a:r>
                      <a:r>
                        <a:rPr lang="en-US" sz="900" dirty="0"/>
                        <a:t>them and the patterns within those numbers. By providing frequent and varied opportunities to build and apply this understanding - such as using </a:t>
                      </a:r>
                      <a:r>
                        <a:rPr lang="en-US" sz="900" b="1" dirty="0"/>
                        <a:t>manipulatives,</a:t>
                      </a:r>
                      <a:r>
                        <a:rPr lang="en-US" sz="900" dirty="0"/>
                        <a:t> including small pebbles and tens frames for organising counting - children will develop a secure base of knowledge and vocabulary from which </a:t>
                      </a:r>
                      <a:r>
                        <a:rPr lang="en-US" sz="900" b="1" dirty="0"/>
                        <a:t>mastery of mathematics </a:t>
                      </a:r>
                      <a:r>
                        <a:rPr lang="en-US" sz="900" dirty="0"/>
                        <a:t>is built. In addition, it is important that the curriculum includes </a:t>
                      </a:r>
                      <a:r>
                        <a:rPr lang="en-US" sz="900" b="1" dirty="0"/>
                        <a:t>rich opportunities for children to develop their spatial reasoning </a:t>
                      </a:r>
                      <a:r>
                        <a:rPr lang="en-US" sz="900" dirty="0"/>
                        <a:t>skills across all areas of mathematics including shape, space and measures. It is important that children </a:t>
                      </a:r>
                      <a:r>
                        <a:rPr lang="en-US" sz="900" b="1" dirty="0"/>
                        <a:t>develop positive attitudes and interests in mathematics</a:t>
                      </a:r>
                      <a:r>
                        <a:rPr lang="en-US" sz="900" dirty="0"/>
                        <a:t>, look for </a:t>
                      </a:r>
                      <a:r>
                        <a:rPr lang="en-US" sz="900" b="1" dirty="0"/>
                        <a:t>patterns and relationships</a:t>
                      </a:r>
                      <a:r>
                        <a:rPr lang="en-US" sz="900" dirty="0"/>
                        <a:t>, spot </a:t>
                      </a:r>
                      <a:r>
                        <a:rPr lang="en-US" sz="900" b="1" dirty="0"/>
                        <a:t>connections, ‘have a go’</a:t>
                      </a:r>
                      <a:r>
                        <a:rPr lang="en-US" sz="900" dirty="0"/>
                        <a:t>, </a:t>
                      </a:r>
                      <a:r>
                        <a:rPr lang="en-US" sz="900" b="1" dirty="0"/>
                        <a:t>talk to adults </a:t>
                      </a:r>
                      <a:r>
                        <a:rPr lang="en-US" sz="900" dirty="0"/>
                        <a:t>and peers about what they notice and not be afraid to make mistakes.</a:t>
                      </a:r>
                      <a:endParaRPr lang="en-US" sz="9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9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extLst>
                  <a:ext uri="{0D108BD9-81ED-4DB2-BD59-A6C34878D82A}">
                    <a16:rowId xmlns:a16="http://schemas.microsoft.com/office/drawing/2014/main" val="1850951761"/>
                  </a:ext>
                </a:extLst>
              </a:tr>
              <a:tr h="4257143">
                <a:tc vMerge="1">
                  <a:txBody>
                    <a:bodyPr/>
                    <a:lstStyle/>
                    <a:p>
                      <a:pPr algn="ctr"/>
                      <a:r>
                        <a:rPr lang="en-US" sz="3600" b="0" dirty="0" err="1">
                          <a:latin typeface="Amatic SC" panose="00000500000000000000" pitchFamily="2" charset="-79"/>
                          <a:cs typeface="Amatic SC" panose="00000500000000000000" pitchFamily="2" charset="-79"/>
                        </a:rPr>
                        <a:t>Maths</a:t>
                      </a:r>
                      <a:r>
                        <a:rPr lang="en-US" sz="3600" b="0" dirty="0">
                          <a:latin typeface="Amatic SC" panose="00000500000000000000" pitchFamily="2" charset="-79"/>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chemeClr val="bg1">
                              <a:lumMod val="50000"/>
                            </a:schemeClr>
                          </a:solidFill>
                        </a:rPr>
                        <a:t>Getting to know you.</a:t>
                      </a:r>
                    </a:p>
                    <a:p>
                      <a:pPr algn="ctr"/>
                      <a:r>
                        <a:rPr lang="en-GB" sz="1100" b="0" dirty="0">
                          <a:solidFill>
                            <a:schemeClr val="tx1"/>
                          </a:solidFill>
                        </a:rPr>
                        <a:t>Introducing the area of provision and getting to know the children.</a:t>
                      </a:r>
                      <a:endParaRPr lang="en-GB" sz="1050" b="0" dirty="0">
                        <a:solidFill>
                          <a:schemeClr val="tx1"/>
                        </a:solidFill>
                      </a:endParaRPr>
                    </a:p>
                    <a:p>
                      <a:pPr marL="0" indent="0" algn="ctr">
                        <a:buFontTx/>
                        <a:buNone/>
                      </a:pPr>
                      <a:r>
                        <a:rPr lang="en-US" sz="1000" dirty="0"/>
                        <a:t>Counting rhymes and songs</a:t>
                      </a:r>
                    </a:p>
                    <a:p>
                      <a:pPr marL="0" indent="0" algn="ctr">
                        <a:buFontTx/>
                        <a:buNone/>
                      </a:pPr>
                      <a:r>
                        <a:rPr lang="en-US" sz="1000" dirty="0"/>
                        <a:t>Key times of the day, class routines,  Where do things belong? Positional language, days of the week, months of the year,</a:t>
                      </a:r>
                      <a:r>
                        <a:rPr lang="en-US" sz="1000" baseline="0" dirty="0"/>
                        <a:t> sequence daily events.</a:t>
                      </a:r>
                      <a:endParaRPr lang="en-US" sz="1000" dirty="0"/>
                    </a:p>
                    <a:p>
                      <a:pPr marL="0" indent="0" algn="ctr">
                        <a:buFontTx/>
                        <a:buNone/>
                      </a:pPr>
                      <a:endParaRPr lang="en-US" sz="1000" dirty="0"/>
                    </a:p>
                    <a:p>
                      <a:pPr marL="0" indent="0" algn="ctr">
                        <a:buFontTx/>
                        <a:buNone/>
                      </a:pPr>
                      <a:r>
                        <a:rPr lang="en-US" sz="1600" b="1" dirty="0">
                          <a:solidFill>
                            <a:schemeClr val="accent3">
                              <a:lumMod val="75000"/>
                            </a:schemeClr>
                          </a:solidFill>
                        </a:rPr>
                        <a:t>Just like me!</a:t>
                      </a:r>
                    </a:p>
                    <a:p>
                      <a:pPr marL="0" indent="0" algn="ctr">
                        <a:buFontTx/>
                        <a:buNone/>
                      </a:pPr>
                      <a:r>
                        <a:rPr lang="en-US" sz="1050" b="0" dirty="0">
                          <a:solidFill>
                            <a:schemeClr val="bg1">
                              <a:lumMod val="50000"/>
                            </a:schemeClr>
                          </a:solidFill>
                        </a:rPr>
                        <a:t>Numbers</a:t>
                      </a:r>
                      <a:r>
                        <a:rPr lang="en-US" sz="1050" b="0" dirty="0">
                          <a:solidFill>
                            <a:schemeClr val="tx1"/>
                          </a:solidFill>
                        </a:rPr>
                        <a:t> - Matching</a:t>
                      </a:r>
                      <a:r>
                        <a:rPr lang="en-US" sz="1050" b="0" baseline="0" dirty="0">
                          <a:solidFill>
                            <a:schemeClr val="tx1"/>
                          </a:solidFill>
                        </a:rPr>
                        <a:t> and sorting numbers, comparing amounts.</a:t>
                      </a:r>
                    </a:p>
                    <a:p>
                      <a:pPr marL="0" indent="0" algn="ctr">
                        <a:buFontTx/>
                        <a:buNone/>
                      </a:pPr>
                      <a:endParaRPr lang="en-US" sz="1050" b="0" baseline="0" dirty="0">
                        <a:solidFill>
                          <a:schemeClr val="tx1"/>
                        </a:solidFill>
                      </a:endParaRPr>
                    </a:p>
                    <a:p>
                      <a:pPr marL="0" indent="0" algn="ctr">
                        <a:buFontTx/>
                        <a:buNone/>
                      </a:pPr>
                      <a:r>
                        <a:rPr lang="en-US" sz="1050" b="0" baseline="0" dirty="0">
                          <a:solidFill>
                            <a:schemeClr val="bg1">
                              <a:lumMod val="50000"/>
                            </a:schemeClr>
                          </a:solidFill>
                        </a:rPr>
                        <a:t>Measure, shape - </a:t>
                      </a:r>
                      <a:r>
                        <a:rPr lang="en-US" sz="1050" b="0" baseline="0" dirty="0">
                          <a:solidFill>
                            <a:schemeClr val="tx1"/>
                          </a:solidFill>
                        </a:rPr>
                        <a:t>Comparing size, mass and capacity. Exploring patterns. </a:t>
                      </a:r>
                      <a:endParaRPr lang="en-US" sz="1400" b="0" baseline="0" dirty="0">
                        <a:solidFill>
                          <a:schemeClr val="tx1"/>
                        </a:solidFill>
                      </a:endParaRPr>
                    </a:p>
                    <a:p>
                      <a:pPr marL="0" indent="0" algn="ctr">
                        <a:buFontTx/>
                        <a:buNone/>
                      </a:pPr>
                      <a:endParaRPr lang="en-US"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GB" sz="1400" b="1" dirty="0">
                          <a:solidFill>
                            <a:schemeClr val="bg1">
                              <a:lumMod val="50000"/>
                            </a:schemeClr>
                          </a:solidFill>
                        </a:rPr>
                        <a:t>It’s me 123!</a:t>
                      </a:r>
                    </a:p>
                    <a:p>
                      <a:pPr algn="ctr"/>
                      <a:r>
                        <a:rPr lang="en-GB" sz="1400" b="1" dirty="0">
                          <a:solidFill>
                            <a:schemeClr val="bg1">
                              <a:lumMod val="50000"/>
                            </a:schemeClr>
                          </a:solidFill>
                        </a:rPr>
                        <a:t>Number – </a:t>
                      </a:r>
                      <a:r>
                        <a:rPr lang="en-GB" sz="1100" b="0" dirty="0">
                          <a:solidFill>
                            <a:schemeClr val="tx1"/>
                          </a:solidFill>
                        </a:rPr>
                        <a:t>representing</a:t>
                      </a:r>
                      <a:r>
                        <a:rPr lang="en-GB" sz="1100" b="0" baseline="0" dirty="0">
                          <a:solidFill>
                            <a:schemeClr val="tx1"/>
                          </a:solidFill>
                        </a:rPr>
                        <a:t> 123, comparing 123, composition of 123.</a:t>
                      </a:r>
                      <a:endParaRPr lang="en-GB" sz="1100" b="0" dirty="0">
                        <a:solidFill>
                          <a:schemeClr val="tx1"/>
                        </a:solidFill>
                      </a:endParaRPr>
                    </a:p>
                    <a:p>
                      <a:pPr algn="ctr"/>
                      <a:endParaRPr lang="en-GB" sz="1400" b="1" dirty="0">
                        <a:solidFill>
                          <a:schemeClr val="bg1">
                            <a:lumMod val="50000"/>
                          </a:schemeClr>
                        </a:solidFill>
                      </a:endParaRPr>
                    </a:p>
                    <a:p>
                      <a:pPr algn="ctr"/>
                      <a:r>
                        <a:rPr lang="en-GB" sz="1400" b="1" dirty="0">
                          <a:solidFill>
                            <a:schemeClr val="bg1">
                              <a:lumMod val="50000"/>
                            </a:schemeClr>
                          </a:solidFill>
                        </a:rPr>
                        <a:t>Measure, shape</a:t>
                      </a:r>
                      <a:r>
                        <a:rPr lang="en-GB" sz="1400" b="1" baseline="0" dirty="0">
                          <a:solidFill>
                            <a:schemeClr val="bg1">
                              <a:lumMod val="50000"/>
                            </a:schemeClr>
                          </a:solidFill>
                        </a:rPr>
                        <a:t> and spatial thinking-</a:t>
                      </a:r>
                    </a:p>
                    <a:p>
                      <a:pPr algn="ctr"/>
                      <a:r>
                        <a:rPr lang="en-GB" sz="1050" b="0" baseline="0" dirty="0">
                          <a:solidFill>
                            <a:schemeClr val="tx1"/>
                          </a:solidFill>
                        </a:rPr>
                        <a:t>Circles, triangles and positional language. </a:t>
                      </a:r>
                    </a:p>
                    <a:p>
                      <a:pPr algn="ctr"/>
                      <a:endParaRPr lang="en-GB" sz="1050" b="0" baseline="0" dirty="0">
                        <a:solidFill>
                          <a:schemeClr val="tx1"/>
                        </a:solidFill>
                      </a:endParaRPr>
                    </a:p>
                    <a:p>
                      <a:pPr algn="ctr"/>
                      <a:r>
                        <a:rPr lang="en-GB" sz="1600" b="1" baseline="0" dirty="0">
                          <a:solidFill>
                            <a:schemeClr val="bg1">
                              <a:lumMod val="50000"/>
                            </a:schemeClr>
                          </a:solidFill>
                        </a:rPr>
                        <a:t>Light and dark </a:t>
                      </a:r>
                    </a:p>
                    <a:p>
                      <a:pPr algn="ctr"/>
                      <a:r>
                        <a:rPr lang="en-GB" sz="1050" b="0" baseline="0" dirty="0">
                          <a:solidFill>
                            <a:schemeClr val="bg1">
                              <a:lumMod val="50000"/>
                            </a:schemeClr>
                          </a:solidFill>
                        </a:rPr>
                        <a:t>Number </a:t>
                      </a:r>
                      <a:r>
                        <a:rPr lang="en-GB" sz="1050" b="0" baseline="0" dirty="0">
                          <a:solidFill>
                            <a:schemeClr val="tx1"/>
                          </a:solidFill>
                        </a:rPr>
                        <a:t>– representing numbers to 5, one more and one less. </a:t>
                      </a:r>
                    </a:p>
                    <a:p>
                      <a:pPr algn="ctr"/>
                      <a:endParaRPr lang="en-GB" sz="1050" b="0" baseline="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dirty="0">
                          <a:solidFill>
                            <a:schemeClr val="bg1">
                              <a:lumMod val="50000"/>
                            </a:schemeClr>
                          </a:solidFill>
                        </a:rPr>
                        <a:t>Measure, shape</a:t>
                      </a:r>
                      <a:r>
                        <a:rPr lang="en-GB" sz="1050" b="1" baseline="0" dirty="0">
                          <a:solidFill>
                            <a:schemeClr val="bg1">
                              <a:lumMod val="50000"/>
                            </a:schemeClr>
                          </a:solidFill>
                        </a:rPr>
                        <a:t> and spatial thinking-</a:t>
                      </a:r>
                    </a:p>
                    <a:p>
                      <a:pPr algn="ctr"/>
                      <a:r>
                        <a:rPr lang="en-GB" sz="1050" b="0" baseline="0" dirty="0">
                          <a:solidFill>
                            <a:schemeClr val="tx1"/>
                          </a:solidFill>
                        </a:rPr>
                        <a:t>Shapes with 4 sides and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GB" sz="1600" b="1" dirty="0">
                          <a:solidFill>
                            <a:schemeClr val="bg1">
                              <a:lumMod val="50000"/>
                            </a:schemeClr>
                          </a:solidFill>
                          <a:latin typeface="+mn-lt"/>
                          <a:cs typeface="Amatic SC" panose="00000500000000000000" pitchFamily="2" charset="-79"/>
                        </a:rPr>
                        <a:t>Alive in 5</a:t>
                      </a:r>
                    </a:p>
                    <a:p>
                      <a:pPr algn="ctr"/>
                      <a:endParaRPr lang="en-GB" sz="1100" dirty="0">
                        <a:solidFill>
                          <a:schemeClr val="bg1">
                            <a:lumMod val="50000"/>
                          </a:schemeClr>
                        </a:solidFill>
                        <a:latin typeface="+mn-lt"/>
                        <a:cs typeface="Amatic SC" panose="00000500000000000000" pitchFamily="2" charset="-79"/>
                      </a:endParaRPr>
                    </a:p>
                    <a:p>
                      <a:pPr algn="ctr"/>
                      <a:r>
                        <a:rPr lang="en-GB" sz="1100" dirty="0">
                          <a:solidFill>
                            <a:schemeClr val="bg1">
                              <a:lumMod val="50000"/>
                            </a:schemeClr>
                          </a:solidFill>
                          <a:latin typeface="+mn-lt"/>
                          <a:cs typeface="Amatic SC" panose="00000500000000000000" pitchFamily="2" charset="-79"/>
                        </a:rPr>
                        <a:t>Number – </a:t>
                      </a:r>
                      <a:r>
                        <a:rPr lang="en-GB" sz="1100" dirty="0">
                          <a:solidFill>
                            <a:schemeClr val="tx1"/>
                          </a:solidFill>
                          <a:latin typeface="+mn-lt"/>
                          <a:cs typeface="Amatic SC" panose="00000500000000000000" pitchFamily="2" charset="-79"/>
                        </a:rPr>
                        <a:t>introducing 0, comparing numbers to 5 and composition of 4 and 5. </a:t>
                      </a:r>
                    </a:p>
                    <a:p>
                      <a:pPr algn="ctr"/>
                      <a:endParaRPr lang="en-GB" sz="1100" dirty="0">
                        <a:solidFill>
                          <a:schemeClr val="bg1">
                            <a:lumMod val="50000"/>
                          </a:schemeClr>
                        </a:solidFill>
                        <a:latin typeface="+mn-lt"/>
                        <a:cs typeface="Amatic SC" panose="00000500000000000000" pitchFamily="2" charset="-79"/>
                      </a:endParaRPr>
                    </a:p>
                    <a:p>
                      <a:pPr algn="ctr"/>
                      <a:r>
                        <a:rPr lang="en-GB" sz="1100" dirty="0">
                          <a:solidFill>
                            <a:schemeClr val="bg1">
                              <a:lumMod val="50000"/>
                            </a:schemeClr>
                          </a:solidFill>
                          <a:latin typeface="+mn-lt"/>
                          <a:cs typeface="Amatic SC" panose="00000500000000000000" pitchFamily="2" charset="-79"/>
                        </a:rPr>
                        <a:t>Measure, shape and spatial thinking – </a:t>
                      </a:r>
                    </a:p>
                    <a:p>
                      <a:pPr algn="ctr"/>
                      <a:r>
                        <a:rPr lang="en-GB" sz="1100" dirty="0">
                          <a:solidFill>
                            <a:schemeClr val="tx1"/>
                          </a:solidFill>
                          <a:latin typeface="+mn-lt"/>
                          <a:cs typeface="Amatic SC" panose="00000500000000000000" pitchFamily="2" charset="-79"/>
                        </a:rPr>
                        <a:t>Compare mass and capacity. </a:t>
                      </a:r>
                    </a:p>
                    <a:p>
                      <a:pPr algn="ctr"/>
                      <a:endParaRPr lang="en-GB" sz="1100" dirty="0">
                        <a:solidFill>
                          <a:schemeClr val="bg1">
                            <a:lumMod val="50000"/>
                          </a:schemeClr>
                        </a:solidFill>
                        <a:latin typeface="+mn-lt"/>
                        <a:cs typeface="Amatic SC" panose="00000500000000000000" pitchFamily="2" charset="-79"/>
                      </a:endParaRPr>
                    </a:p>
                    <a:p>
                      <a:pPr algn="ctr"/>
                      <a:r>
                        <a:rPr lang="en-GB" sz="1600" b="1" dirty="0">
                          <a:solidFill>
                            <a:schemeClr val="bg1">
                              <a:lumMod val="50000"/>
                            </a:schemeClr>
                          </a:solidFill>
                          <a:latin typeface="+mn-lt"/>
                          <a:cs typeface="Amatic SC" panose="00000500000000000000" pitchFamily="2" charset="-79"/>
                        </a:rPr>
                        <a:t>Growing 6,7,8</a:t>
                      </a:r>
                    </a:p>
                    <a:p>
                      <a:pPr algn="ctr"/>
                      <a:endParaRPr lang="en-GB" sz="1100" dirty="0">
                        <a:solidFill>
                          <a:schemeClr val="bg1">
                            <a:lumMod val="50000"/>
                          </a:schemeClr>
                        </a:solidFill>
                        <a:latin typeface="+mn-lt"/>
                        <a:cs typeface="Amatic SC" panose="00000500000000000000" pitchFamily="2" charset="-79"/>
                      </a:endParaRPr>
                    </a:p>
                    <a:p>
                      <a:pPr algn="ctr"/>
                      <a:r>
                        <a:rPr lang="en-GB" sz="1100" dirty="0">
                          <a:solidFill>
                            <a:schemeClr val="bg1">
                              <a:lumMod val="50000"/>
                            </a:schemeClr>
                          </a:solidFill>
                          <a:latin typeface="+mn-lt"/>
                          <a:cs typeface="Amatic SC" panose="00000500000000000000" pitchFamily="2" charset="-79"/>
                        </a:rPr>
                        <a:t>Number</a:t>
                      </a:r>
                      <a:r>
                        <a:rPr lang="en-GB" sz="1100" baseline="0" dirty="0">
                          <a:solidFill>
                            <a:schemeClr val="bg1">
                              <a:lumMod val="50000"/>
                            </a:schemeClr>
                          </a:solidFill>
                          <a:latin typeface="+mn-lt"/>
                          <a:cs typeface="Amatic SC" panose="00000500000000000000" pitchFamily="2" charset="-79"/>
                        </a:rPr>
                        <a:t> –</a:t>
                      </a:r>
                      <a:r>
                        <a:rPr lang="en-GB" sz="1100" baseline="0" dirty="0">
                          <a:solidFill>
                            <a:schemeClr val="tx1"/>
                          </a:solidFill>
                          <a:latin typeface="+mn-lt"/>
                          <a:cs typeface="Amatic SC" panose="00000500000000000000" pitchFamily="2" charset="-79"/>
                        </a:rPr>
                        <a:t> 6,7,8</a:t>
                      </a:r>
                    </a:p>
                    <a:p>
                      <a:pPr algn="ctr"/>
                      <a:r>
                        <a:rPr lang="en-GB" sz="1100" baseline="0" dirty="0">
                          <a:solidFill>
                            <a:schemeClr val="tx1"/>
                          </a:solidFill>
                          <a:latin typeface="+mn-lt"/>
                          <a:cs typeface="Amatic SC" panose="00000500000000000000" pitchFamily="2" charset="-79"/>
                        </a:rPr>
                        <a:t>Making pairs and combining 2 groups</a:t>
                      </a:r>
                      <a:r>
                        <a:rPr lang="en-GB" sz="1100" baseline="0" dirty="0">
                          <a:solidFill>
                            <a:schemeClr val="bg1">
                              <a:lumMod val="50000"/>
                            </a:schemeClr>
                          </a:solidFill>
                          <a:latin typeface="+mn-lt"/>
                          <a:cs typeface="Amatic SC" panose="00000500000000000000" pitchFamily="2" charset="-79"/>
                        </a:rPr>
                        <a:t>.</a:t>
                      </a:r>
                    </a:p>
                    <a:p>
                      <a:pPr algn="ctr"/>
                      <a:endParaRPr lang="en-GB" sz="1100" baseline="0" dirty="0">
                        <a:solidFill>
                          <a:schemeClr val="bg1">
                            <a:lumMod val="50000"/>
                          </a:schemeClr>
                        </a:solidFill>
                        <a:latin typeface="+mn-lt"/>
                        <a:cs typeface="Amatic SC" panose="00000500000000000000" pitchFamily="2" charset="-79"/>
                      </a:endParaRPr>
                    </a:p>
                    <a:p>
                      <a:pPr algn="ctr"/>
                      <a:r>
                        <a:rPr lang="en-GB" sz="1100" baseline="0" dirty="0">
                          <a:solidFill>
                            <a:schemeClr val="bg1">
                              <a:lumMod val="50000"/>
                            </a:schemeClr>
                          </a:solidFill>
                          <a:latin typeface="+mn-lt"/>
                          <a:cs typeface="Amatic SC" panose="00000500000000000000" pitchFamily="2" charset="-79"/>
                        </a:rPr>
                        <a:t>Measure, shape and spatial thinking – </a:t>
                      </a:r>
                    </a:p>
                    <a:p>
                      <a:pPr algn="ctr"/>
                      <a:r>
                        <a:rPr lang="en-GB" sz="1100" baseline="0" dirty="0">
                          <a:solidFill>
                            <a:schemeClr val="tx1"/>
                          </a:solidFill>
                          <a:latin typeface="+mn-lt"/>
                          <a:cs typeface="Amatic SC" panose="00000500000000000000" pitchFamily="2" charset="-79"/>
                        </a:rPr>
                        <a:t>Length and height</a:t>
                      </a:r>
                    </a:p>
                    <a:p>
                      <a:pPr algn="ctr"/>
                      <a:r>
                        <a:rPr lang="en-GB" sz="1100" baseline="0" dirty="0">
                          <a:solidFill>
                            <a:schemeClr val="tx1"/>
                          </a:solidFill>
                          <a:latin typeface="+mn-lt"/>
                          <a:cs typeface="Amatic SC" panose="00000500000000000000" pitchFamily="2" charset="-79"/>
                        </a:rPr>
                        <a:t>Time</a:t>
                      </a:r>
                      <a:endParaRPr lang="en-GB" sz="11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GB" sz="1600" b="1" dirty="0">
                          <a:solidFill>
                            <a:schemeClr val="bg1">
                              <a:lumMod val="50000"/>
                            </a:schemeClr>
                          </a:solidFill>
                          <a:latin typeface="+mn-lt"/>
                          <a:cs typeface="Amatic SC" panose="00000500000000000000" pitchFamily="2" charset="-79"/>
                        </a:rPr>
                        <a:t>Building 9, 10</a:t>
                      </a:r>
                    </a:p>
                    <a:p>
                      <a:pPr algn="ctr"/>
                      <a:endParaRPr lang="en-GB" sz="1100" dirty="0">
                        <a:solidFill>
                          <a:schemeClr val="bg1">
                            <a:lumMod val="50000"/>
                          </a:schemeClr>
                        </a:solidFill>
                        <a:latin typeface="+mn-lt"/>
                        <a:cs typeface="Amatic SC" panose="00000500000000000000" pitchFamily="2" charset="-79"/>
                      </a:endParaRPr>
                    </a:p>
                    <a:p>
                      <a:pPr algn="ctr"/>
                      <a:r>
                        <a:rPr lang="en-GB" sz="1100" dirty="0">
                          <a:solidFill>
                            <a:schemeClr val="bg1">
                              <a:lumMod val="50000"/>
                            </a:schemeClr>
                          </a:solidFill>
                          <a:latin typeface="+mn-lt"/>
                          <a:cs typeface="Amatic SC" panose="00000500000000000000" pitchFamily="2" charset="-79"/>
                        </a:rPr>
                        <a:t>Numbers – </a:t>
                      </a:r>
                      <a:r>
                        <a:rPr lang="en-GB" sz="1100" dirty="0">
                          <a:solidFill>
                            <a:schemeClr val="tx1"/>
                          </a:solidFill>
                          <a:latin typeface="+mn-lt"/>
                          <a:cs typeface="Amatic SC" panose="00000500000000000000" pitchFamily="2" charset="-79"/>
                        </a:rPr>
                        <a:t>9 and 10. Comparing numbers to 10, bonds to 10. </a:t>
                      </a:r>
                    </a:p>
                    <a:p>
                      <a:pPr algn="ctr"/>
                      <a:endParaRPr lang="en-GB" sz="1100" dirty="0">
                        <a:solidFill>
                          <a:schemeClr val="bg1">
                            <a:lumMod val="50000"/>
                          </a:schemeClr>
                        </a:solidFill>
                        <a:latin typeface="+mn-lt"/>
                        <a:cs typeface="Amatic SC" panose="00000500000000000000" pitchFamily="2" charset="-79"/>
                      </a:endParaRPr>
                    </a:p>
                    <a:p>
                      <a:pPr algn="ctr"/>
                      <a:r>
                        <a:rPr lang="en-GB" sz="1100" dirty="0">
                          <a:solidFill>
                            <a:schemeClr val="bg1">
                              <a:lumMod val="50000"/>
                            </a:schemeClr>
                          </a:solidFill>
                          <a:latin typeface="+mn-lt"/>
                          <a:cs typeface="Amatic SC" panose="00000500000000000000" pitchFamily="2" charset="-79"/>
                        </a:rPr>
                        <a:t>Measure,</a:t>
                      </a:r>
                      <a:r>
                        <a:rPr lang="en-GB" sz="1100" baseline="0" dirty="0">
                          <a:solidFill>
                            <a:schemeClr val="bg1">
                              <a:lumMod val="50000"/>
                            </a:schemeClr>
                          </a:solidFill>
                          <a:latin typeface="+mn-lt"/>
                          <a:cs typeface="Amatic SC" panose="00000500000000000000" pitchFamily="2" charset="-79"/>
                        </a:rPr>
                        <a:t> shape and spatial thinking – </a:t>
                      </a:r>
                      <a:r>
                        <a:rPr lang="en-GB" sz="1100" baseline="0" dirty="0">
                          <a:solidFill>
                            <a:schemeClr val="tx1"/>
                          </a:solidFill>
                          <a:latin typeface="+mn-lt"/>
                          <a:cs typeface="Amatic SC" panose="00000500000000000000" pitchFamily="2" charset="-79"/>
                        </a:rPr>
                        <a:t>3D shape and patterns</a:t>
                      </a:r>
                      <a:endParaRPr lang="en-GB" sz="11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GB" sz="1600" b="1" dirty="0">
                          <a:solidFill>
                            <a:schemeClr val="bg1">
                              <a:lumMod val="50000"/>
                            </a:schemeClr>
                          </a:solidFill>
                        </a:rPr>
                        <a:t>To 20 and</a:t>
                      </a:r>
                      <a:r>
                        <a:rPr lang="en-GB" sz="1600" b="1" baseline="0" dirty="0">
                          <a:solidFill>
                            <a:schemeClr val="bg1">
                              <a:lumMod val="50000"/>
                            </a:schemeClr>
                          </a:solidFill>
                        </a:rPr>
                        <a:t> beyond</a:t>
                      </a:r>
                    </a:p>
                    <a:p>
                      <a:pPr algn="ctr"/>
                      <a:endParaRPr lang="en-GB" sz="1050" b="0" baseline="0" dirty="0">
                        <a:solidFill>
                          <a:schemeClr val="bg1">
                            <a:lumMod val="50000"/>
                          </a:schemeClr>
                        </a:solidFill>
                      </a:endParaRPr>
                    </a:p>
                    <a:p>
                      <a:pPr algn="ctr"/>
                      <a:r>
                        <a:rPr lang="en-GB" sz="1050" b="0" baseline="0" dirty="0">
                          <a:solidFill>
                            <a:schemeClr val="bg1">
                              <a:lumMod val="50000"/>
                            </a:schemeClr>
                          </a:solidFill>
                        </a:rPr>
                        <a:t>Number-</a:t>
                      </a:r>
                      <a:r>
                        <a:rPr lang="en-GB" sz="1050" b="0" baseline="0" dirty="0">
                          <a:solidFill>
                            <a:schemeClr val="tx1"/>
                          </a:solidFill>
                        </a:rPr>
                        <a:t>building numbers beyond 10, counting patterns beyond 10. </a:t>
                      </a:r>
                    </a:p>
                    <a:p>
                      <a:pPr algn="ctr"/>
                      <a:endParaRPr lang="en-GB" sz="1050" b="0" baseline="0" dirty="0">
                        <a:solidFill>
                          <a:schemeClr val="bg1">
                            <a:lumMod val="50000"/>
                          </a:schemeClr>
                        </a:solidFill>
                      </a:endParaRPr>
                    </a:p>
                    <a:p>
                      <a:pPr algn="ctr"/>
                      <a:r>
                        <a:rPr lang="en-GB" sz="1050" b="0" baseline="0" dirty="0">
                          <a:solidFill>
                            <a:schemeClr val="bg1">
                              <a:lumMod val="50000"/>
                            </a:schemeClr>
                          </a:solidFill>
                        </a:rPr>
                        <a:t>Measure, shape and spatial thinking –</a:t>
                      </a:r>
                    </a:p>
                    <a:p>
                      <a:pPr algn="ctr"/>
                      <a:r>
                        <a:rPr lang="en-GB" sz="1050" b="0" baseline="0" dirty="0">
                          <a:solidFill>
                            <a:schemeClr val="tx1"/>
                          </a:solidFill>
                        </a:rPr>
                        <a:t>Spatial reasoning, match, rotate and manipulate.</a:t>
                      </a:r>
                    </a:p>
                    <a:p>
                      <a:pPr algn="ctr"/>
                      <a:endParaRPr lang="en-GB" sz="1050" b="0" baseline="0" dirty="0">
                        <a:solidFill>
                          <a:schemeClr val="tx1"/>
                        </a:solidFill>
                      </a:endParaRPr>
                    </a:p>
                    <a:p>
                      <a:pPr algn="ctr"/>
                      <a:r>
                        <a:rPr lang="en-GB" sz="1600" b="1" baseline="0" dirty="0">
                          <a:solidFill>
                            <a:schemeClr val="bg1">
                              <a:lumMod val="50000"/>
                            </a:schemeClr>
                          </a:solidFill>
                        </a:rPr>
                        <a:t>First then now</a:t>
                      </a:r>
                    </a:p>
                    <a:p>
                      <a:pPr algn="ctr"/>
                      <a:endParaRPr lang="en-GB" sz="1050" b="0" baseline="0" dirty="0">
                        <a:solidFill>
                          <a:schemeClr val="bg1">
                            <a:lumMod val="50000"/>
                          </a:schemeClr>
                        </a:solidFill>
                      </a:endParaRPr>
                    </a:p>
                    <a:p>
                      <a:pPr algn="ctr"/>
                      <a:r>
                        <a:rPr lang="en-GB" sz="1050" b="0" baseline="0" dirty="0">
                          <a:solidFill>
                            <a:schemeClr val="tx1"/>
                          </a:solidFill>
                        </a:rPr>
                        <a:t>Number – adding more and taking away. </a:t>
                      </a:r>
                    </a:p>
                    <a:p>
                      <a:pPr algn="ctr"/>
                      <a:endParaRPr lang="en-GB" sz="1050" b="0" baseline="0" dirty="0">
                        <a:solidFill>
                          <a:schemeClr val="tx1"/>
                        </a:solidFill>
                      </a:endParaRPr>
                    </a:p>
                    <a:p>
                      <a:pPr algn="ctr"/>
                      <a:r>
                        <a:rPr lang="en-GB" sz="1050" b="0" baseline="0" dirty="0">
                          <a:solidFill>
                            <a:schemeClr val="bg1">
                              <a:lumMod val="50000"/>
                            </a:schemeClr>
                          </a:solidFill>
                        </a:rPr>
                        <a:t>Measure, shape and spatial thinking – </a:t>
                      </a:r>
                    </a:p>
                    <a:p>
                      <a:pPr algn="ctr"/>
                      <a:endParaRPr lang="en-GB" sz="1050" b="0" baseline="0" dirty="0">
                        <a:solidFill>
                          <a:schemeClr val="tx1"/>
                        </a:solidFill>
                      </a:endParaRPr>
                    </a:p>
                    <a:p>
                      <a:pPr algn="ctr"/>
                      <a:r>
                        <a:rPr lang="en-GB" sz="1050" b="0" baseline="0" dirty="0">
                          <a:solidFill>
                            <a:schemeClr val="tx1"/>
                          </a:solidFill>
                        </a:rPr>
                        <a:t>Spatial reasoning, compose and decompose.</a:t>
                      </a:r>
                      <a:endParaRPr lang="en-GB"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r>
                        <a:rPr lang="en-US" sz="1400" b="1" dirty="0">
                          <a:solidFill>
                            <a:schemeClr val="bg1">
                              <a:lumMod val="50000"/>
                            </a:schemeClr>
                          </a:solidFill>
                        </a:rPr>
                        <a:t>Depth of numbers within 20 </a:t>
                      </a:r>
                    </a:p>
                    <a:p>
                      <a:pPr algn="ctr"/>
                      <a:r>
                        <a:rPr lang="en-US" sz="1000" dirty="0"/>
                        <a:t>Explore numbers and strategies •Recognise and extend patterns •Apply number, shape and measures knowledge •Count forwards and backwards</a:t>
                      </a:r>
                      <a:endParaRPr lang="en-US" sz="1000" b="1" dirty="0">
                        <a:solidFill>
                          <a:schemeClr val="bg1">
                            <a:lumMod val="50000"/>
                          </a:schemeClr>
                        </a:solidFill>
                      </a:endParaRPr>
                    </a:p>
                    <a:p>
                      <a:pPr algn="ctr"/>
                      <a:r>
                        <a:rPr lang="en-GB" sz="1400" b="1" dirty="0">
                          <a:solidFill>
                            <a:schemeClr val="bg1">
                              <a:lumMod val="50000"/>
                            </a:schemeClr>
                          </a:solidFill>
                        </a:rPr>
                        <a:t>Numbers beyond 20 </a:t>
                      </a:r>
                    </a:p>
                    <a:p>
                      <a:pPr algn="ctr"/>
                      <a:r>
                        <a:rPr lang="en-US" sz="1000" dirty="0"/>
                        <a:t>One more one less •Estimate and count •Grouping and sharing</a:t>
                      </a:r>
                      <a:endParaRPr lang="en-US" sz="1000" b="1" dirty="0">
                        <a:solidFill>
                          <a:schemeClr val="bg1">
                            <a:lumMod val="50000"/>
                          </a:schemeClr>
                        </a:solidFill>
                        <a:latin typeface="+mn-lt"/>
                        <a:cs typeface="Amatic SC" panose="00000500000000000000" pitchFamily="2" charset="-79"/>
                      </a:endParaRPr>
                    </a:p>
                    <a:p>
                      <a:pPr algn="ctr"/>
                      <a:endParaRPr lang="en-GB" sz="18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600" b="1" dirty="0">
                          <a:solidFill>
                            <a:schemeClr val="bg1">
                              <a:lumMod val="50000"/>
                            </a:schemeClr>
                          </a:solidFill>
                          <a:latin typeface="+mn-lt"/>
                          <a:cs typeface="Amatic SC" panose="00000500000000000000" pitchFamily="2" charset="-79"/>
                        </a:rPr>
                        <a:t>Find my pattern</a:t>
                      </a:r>
                      <a:endParaRPr lang="en-US" sz="1100" b="1" dirty="0">
                        <a:solidFill>
                          <a:schemeClr val="bg1">
                            <a:lumMod val="50000"/>
                          </a:schemeClr>
                        </a:solidFill>
                        <a:latin typeface="+mn-lt"/>
                        <a:cs typeface="Amatic SC" panose="00000500000000000000" pitchFamily="2" charset="-79"/>
                      </a:endParaRPr>
                    </a:p>
                    <a:p>
                      <a:pPr algn="ctr"/>
                      <a:r>
                        <a:rPr lang="en-US" sz="1100" b="1" dirty="0">
                          <a:solidFill>
                            <a:schemeClr val="bg1">
                              <a:lumMod val="50000"/>
                            </a:schemeClr>
                          </a:solidFill>
                          <a:latin typeface="+mn-lt"/>
                          <a:cs typeface="Amatic SC" panose="00000500000000000000" pitchFamily="2" charset="-79"/>
                        </a:rPr>
                        <a:t>Number</a:t>
                      </a:r>
                      <a:r>
                        <a:rPr lang="en-US" sz="1100" b="1" baseline="0" dirty="0">
                          <a:solidFill>
                            <a:schemeClr val="bg1">
                              <a:lumMod val="50000"/>
                            </a:schemeClr>
                          </a:solidFill>
                          <a:latin typeface="+mn-lt"/>
                          <a:cs typeface="Amatic SC" panose="00000500000000000000" pitchFamily="2" charset="-79"/>
                        </a:rPr>
                        <a:t> – </a:t>
                      </a:r>
                      <a:r>
                        <a:rPr lang="en-US" sz="1050" b="0" baseline="0" dirty="0">
                          <a:solidFill>
                            <a:schemeClr val="tx1"/>
                          </a:solidFill>
                          <a:latin typeface="+mn-lt"/>
                          <a:cs typeface="Amatic SC" panose="00000500000000000000" pitchFamily="2" charset="-79"/>
                        </a:rPr>
                        <a:t>doubling, sharing and grouping, even and odd. </a:t>
                      </a:r>
                    </a:p>
                    <a:p>
                      <a:pPr algn="ctr"/>
                      <a:endParaRPr lang="en-US" sz="1100" b="1" baseline="0" dirty="0">
                        <a:solidFill>
                          <a:schemeClr val="bg1">
                            <a:lumMod val="50000"/>
                          </a:schemeClr>
                        </a:solidFill>
                        <a:latin typeface="+mn-lt"/>
                        <a:cs typeface="Amatic SC" panose="00000500000000000000" pitchFamily="2" charset="-79"/>
                      </a:endParaRPr>
                    </a:p>
                    <a:p>
                      <a:pPr algn="ctr"/>
                      <a:r>
                        <a:rPr lang="en-US" sz="1100" b="0" baseline="0" dirty="0">
                          <a:solidFill>
                            <a:schemeClr val="bg1">
                              <a:lumMod val="50000"/>
                            </a:schemeClr>
                          </a:solidFill>
                          <a:latin typeface="+mn-lt"/>
                          <a:cs typeface="Amatic SC" panose="00000500000000000000" pitchFamily="2" charset="-79"/>
                        </a:rPr>
                        <a:t>Measure, shape and spatial thinking </a:t>
                      </a:r>
                      <a:r>
                        <a:rPr lang="en-US" sz="1100" b="1" baseline="0" dirty="0">
                          <a:solidFill>
                            <a:schemeClr val="bg1">
                              <a:lumMod val="50000"/>
                            </a:schemeClr>
                          </a:solidFill>
                          <a:latin typeface="+mn-lt"/>
                          <a:cs typeface="Amatic SC" panose="00000500000000000000" pitchFamily="2" charset="-79"/>
                        </a:rPr>
                        <a:t>– </a:t>
                      </a:r>
                      <a:r>
                        <a:rPr lang="en-US" sz="1100" b="0" baseline="0" dirty="0">
                          <a:solidFill>
                            <a:schemeClr val="tx1"/>
                          </a:solidFill>
                          <a:latin typeface="+mn-lt"/>
                          <a:cs typeface="Amatic SC" panose="00000500000000000000" pitchFamily="2" charset="-79"/>
                        </a:rPr>
                        <a:t>spatial reasoning, visualize and build.</a:t>
                      </a:r>
                    </a:p>
                    <a:p>
                      <a:pPr algn="ctr"/>
                      <a:endParaRPr lang="en-US" sz="1100" b="0" baseline="0" dirty="0">
                        <a:solidFill>
                          <a:schemeClr val="tx1"/>
                        </a:solidFill>
                        <a:latin typeface="+mn-lt"/>
                        <a:cs typeface="Amatic SC" panose="00000500000000000000" pitchFamily="2" charset="-79"/>
                      </a:endParaRPr>
                    </a:p>
                    <a:p>
                      <a:pPr algn="ctr"/>
                      <a:endParaRPr lang="en-US" sz="1100" b="0" baseline="0" dirty="0">
                        <a:solidFill>
                          <a:schemeClr val="tx1"/>
                        </a:solidFill>
                        <a:latin typeface="+mn-lt"/>
                        <a:cs typeface="Amatic SC" panose="00000500000000000000" pitchFamily="2" charset="-79"/>
                      </a:endParaRPr>
                    </a:p>
                    <a:p>
                      <a:pPr algn="ctr"/>
                      <a:r>
                        <a:rPr lang="en-US" sz="1600" b="1" baseline="0" dirty="0">
                          <a:solidFill>
                            <a:schemeClr val="bg1">
                              <a:lumMod val="50000"/>
                            </a:schemeClr>
                          </a:solidFill>
                          <a:latin typeface="+mn-lt"/>
                          <a:cs typeface="Amatic SC" panose="00000500000000000000" pitchFamily="2" charset="-79"/>
                        </a:rPr>
                        <a:t>On the move</a:t>
                      </a:r>
                    </a:p>
                    <a:p>
                      <a:pPr algn="ctr"/>
                      <a:endParaRPr lang="en-US" sz="1100" b="0" baseline="0" dirty="0">
                        <a:solidFill>
                          <a:schemeClr val="tx1"/>
                        </a:solidFill>
                        <a:latin typeface="+mn-lt"/>
                        <a:cs typeface="Amatic SC" panose="00000500000000000000" pitchFamily="2" charset="-79"/>
                      </a:endParaRPr>
                    </a:p>
                    <a:p>
                      <a:pPr algn="ctr"/>
                      <a:r>
                        <a:rPr lang="en-US" sz="1100" b="0" baseline="0" dirty="0">
                          <a:solidFill>
                            <a:schemeClr val="bg1">
                              <a:lumMod val="50000"/>
                            </a:schemeClr>
                          </a:solidFill>
                          <a:latin typeface="+mn-lt"/>
                          <a:cs typeface="Amatic SC" panose="00000500000000000000" pitchFamily="2" charset="-79"/>
                        </a:rPr>
                        <a:t>Number </a:t>
                      </a:r>
                      <a:r>
                        <a:rPr lang="en-US" sz="1100" b="0" baseline="0" dirty="0">
                          <a:solidFill>
                            <a:schemeClr val="tx1"/>
                          </a:solidFill>
                          <a:latin typeface="+mn-lt"/>
                          <a:cs typeface="Amatic SC" panose="00000500000000000000" pitchFamily="2" charset="-79"/>
                        </a:rPr>
                        <a:t>– deepening understanding, patterns and relationships. </a:t>
                      </a:r>
                    </a:p>
                    <a:p>
                      <a:pPr algn="ctr"/>
                      <a:endParaRPr lang="en-US" sz="1100" b="0" baseline="0" dirty="0">
                        <a:solidFill>
                          <a:schemeClr val="tx1"/>
                        </a:solidFill>
                        <a:latin typeface="+mn-lt"/>
                        <a:cs typeface="Amatic SC" panose="00000500000000000000" pitchFamily="2" charset="-79"/>
                      </a:endParaRPr>
                    </a:p>
                    <a:p>
                      <a:pPr algn="ctr"/>
                      <a:r>
                        <a:rPr lang="en-US" sz="1100" b="0" baseline="0" dirty="0">
                          <a:solidFill>
                            <a:schemeClr val="bg1">
                              <a:lumMod val="50000"/>
                            </a:schemeClr>
                          </a:solidFill>
                          <a:latin typeface="+mn-lt"/>
                          <a:cs typeface="Amatic SC" panose="00000500000000000000" pitchFamily="2" charset="-79"/>
                        </a:rPr>
                        <a:t>Measure, shape and spatial thinking – </a:t>
                      </a:r>
                      <a:endParaRPr lang="en-US" sz="1100" b="0" baseline="0" dirty="0">
                        <a:solidFill>
                          <a:schemeClr val="tx1"/>
                        </a:solidFill>
                        <a:latin typeface="+mn-lt"/>
                        <a:cs typeface="Amatic SC" panose="00000500000000000000" pitchFamily="2" charset="-79"/>
                      </a:endParaRPr>
                    </a:p>
                    <a:p>
                      <a:pPr algn="ctr"/>
                      <a:r>
                        <a:rPr lang="en-US" sz="1100" b="0" baseline="0" dirty="0">
                          <a:solidFill>
                            <a:schemeClr val="tx1"/>
                          </a:solidFill>
                          <a:latin typeface="+mn-lt"/>
                          <a:cs typeface="Amatic SC" panose="00000500000000000000" pitchFamily="2" charset="-79"/>
                        </a:rPr>
                        <a:t>Spatial reasoning and mapping </a:t>
                      </a:r>
                      <a:endParaRPr lang="en-US"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bl>
          </a:graphicData>
        </a:graphic>
      </p:graphicFrame>
      <p:pic>
        <p:nvPicPr>
          <p:cNvPr id="8" name="Picture 7">
            <a:extLst>
              <a:ext uri="{FF2B5EF4-FFF2-40B4-BE49-F238E27FC236}">
                <a16:creationId xmlns:a16="http://schemas.microsoft.com/office/drawing/2014/main" id="{F3D10AAF-7670-454E-AC8A-F0EB9E76610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397874" y="68140"/>
            <a:ext cx="526426" cy="526426"/>
          </a:xfrm>
          <a:prstGeom prst="rect">
            <a:avLst/>
          </a:prstGeom>
        </p:spPr>
      </p:pic>
    </p:spTree>
    <p:extLst>
      <p:ext uri="{BB962C8B-B14F-4D97-AF65-F5344CB8AC3E}">
        <p14:creationId xmlns:p14="http://schemas.microsoft.com/office/powerpoint/2010/main" val="3500215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48784365"/>
              </p:ext>
            </p:extLst>
          </p:nvPr>
        </p:nvGraphicFramePr>
        <p:xfrm>
          <a:off x="167950" y="492233"/>
          <a:ext cx="11933854" cy="6334244"/>
        </p:xfrm>
        <a:graphic>
          <a:graphicData uri="http://schemas.openxmlformats.org/drawingml/2006/table">
            <a:tbl>
              <a:tblPr firstRow="1" bandRow="1">
                <a:tableStyleId>{5C22544A-7EE6-4342-B048-85BDC9FD1C3A}</a:tableStyleId>
              </a:tblPr>
              <a:tblGrid>
                <a:gridCol w="1558213">
                  <a:extLst>
                    <a:ext uri="{9D8B030D-6E8A-4147-A177-3AD203B41FA5}">
                      <a16:colId xmlns:a16="http://schemas.microsoft.com/office/drawing/2014/main" val="385991600"/>
                    </a:ext>
                  </a:extLst>
                </a:gridCol>
                <a:gridCol w="1679510">
                  <a:extLst>
                    <a:ext uri="{9D8B030D-6E8A-4147-A177-3AD203B41FA5}">
                      <a16:colId xmlns:a16="http://schemas.microsoft.com/office/drawing/2014/main" val="2865123548"/>
                    </a:ext>
                  </a:extLst>
                </a:gridCol>
                <a:gridCol w="1474237">
                  <a:extLst>
                    <a:ext uri="{9D8B030D-6E8A-4147-A177-3AD203B41FA5}">
                      <a16:colId xmlns:a16="http://schemas.microsoft.com/office/drawing/2014/main" val="1575257403"/>
                    </a:ext>
                  </a:extLst>
                </a:gridCol>
                <a:gridCol w="1502229">
                  <a:extLst>
                    <a:ext uri="{9D8B030D-6E8A-4147-A177-3AD203B41FA5}">
                      <a16:colId xmlns:a16="http://schemas.microsoft.com/office/drawing/2014/main" val="2745712802"/>
                    </a:ext>
                  </a:extLst>
                </a:gridCol>
                <a:gridCol w="1996751">
                  <a:extLst>
                    <a:ext uri="{9D8B030D-6E8A-4147-A177-3AD203B41FA5}">
                      <a16:colId xmlns:a16="http://schemas.microsoft.com/office/drawing/2014/main" val="2682301083"/>
                    </a:ext>
                  </a:extLst>
                </a:gridCol>
                <a:gridCol w="2240206">
                  <a:extLst>
                    <a:ext uri="{9D8B030D-6E8A-4147-A177-3AD203B41FA5}">
                      <a16:colId xmlns:a16="http://schemas.microsoft.com/office/drawing/2014/main" val="3429439265"/>
                    </a:ext>
                  </a:extLst>
                </a:gridCol>
                <a:gridCol w="1482708">
                  <a:extLst>
                    <a:ext uri="{9D8B030D-6E8A-4147-A177-3AD203B41FA5}">
                      <a16:colId xmlns:a16="http://schemas.microsoft.com/office/drawing/2014/main" val="3958640114"/>
                    </a:ext>
                  </a:extLst>
                </a:gridCol>
              </a:tblGrid>
              <a:tr h="453550">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393077">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a:latin typeface="Amatic SC" panose="00000500000000000000" pitchFamily="2" charset="-79"/>
                          <a:cs typeface="Amatic SC" panose="00000500000000000000" pitchFamily="2" charset="-79"/>
                        </a:rPr>
                        <a:t>Where do I belong</a:t>
                      </a:r>
                      <a:r>
                        <a:rPr lang="en-US" sz="1600" baseline="0" dirty="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a:latin typeface="Amatic SC" panose="00000500000000000000" pitchFamily="2" charset="-79"/>
                          <a:cs typeface="Amatic SC" panose="00000500000000000000" pitchFamily="2" charset="-79"/>
                        </a:rPr>
                        <a:t>celebrations!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WHO LIVES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WHERE SHALL WE 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a:latin typeface="Amatic SC" panose="00000500000000000000" pitchFamily="2" charset="-79"/>
                          <a:cs typeface="Amatic SC" panose="00000500000000000000" pitchFamily="2" charset="-79"/>
                        </a:rPr>
                        <a:t>HOW DOES IT GROW?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 </a:t>
                      </a:r>
                      <a:r>
                        <a:rPr lang="en-US" sz="14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695444">
                <a:tc rowSpan="2">
                  <a:txBody>
                    <a:bodyPr/>
                    <a:lstStyle/>
                    <a:p>
                      <a:pPr algn="ctr"/>
                      <a:r>
                        <a:rPr lang="en-US" sz="2400" b="1" dirty="0">
                          <a:latin typeface="Amatic SC" panose="00000500000000000000" pitchFamily="2" charset="-79"/>
                          <a:cs typeface="Amatic SC" panose="00000500000000000000" pitchFamily="2" charset="-79"/>
                        </a:rPr>
                        <a:t>Understanding the world</a:t>
                      </a:r>
                    </a:p>
                    <a:p>
                      <a:pPr algn="ctr"/>
                      <a:endParaRPr lang="en-US" sz="1800" b="1" dirty="0">
                        <a:latin typeface="Amatic SC" panose="00000500000000000000" pitchFamily="2" charset="-79"/>
                        <a:cs typeface="Amatic SC" panose="00000500000000000000" pitchFamily="2" charset="-79"/>
                      </a:endParaRPr>
                    </a:p>
                    <a:p>
                      <a:pPr algn="ctr"/>
                      <a:r>
                        <a:rPr lang="en-US" sz="1600" b="1" dirty="0">
                          <a:latin typeface="Amatic SC" panose="00000500000000000000" pitchFamily="2" charset="-79"/>
                          <a:cs typeface="Amatic SC" panose="00000500000000000000" pitchFamily="2" charset="-79"/>
                        </a:rPr>
                        <a:t>Science/ History/ geography/Technology</a:t>
                      </a:r>
                    </a:p>
                    <a:p>
                      <a:pPr algn="ctr"/>
                      <a:endParaRPr lang="en-US" sz="2400" b="1" dirty="0">
                        <a:latin typeface="Amatic SC" panose="00000500000000000000" pitchFamily="2" charset="-79"/>
                        <a:cs typeface="Amatic SC" panose="00000500000000000000" pitchFamily="2" charset="-79"/>
                      </a:endParaRPr>
                    </a:p>
                    <a:p>
                      <a:pPr algn="ctr"/>
                      <a:r>
                        <a:rPr lang="en-US" sz="800" dirty="0"/>
                        <a:t>They will begin to understand and value the differences of individuals and groups within their own community. </a:t>
                      </a:r>
                    </a:p>
                    <a:p>
                      <a:pPr algn="ctr"/>
                      <a:endParaRPr lang="en-US" sz="800" dirty="0"/>
                    </a:p>
                    <a:p>
                      <a:pPr algn="ctr"/>
                      <a:r>
                        <a:rPr lang="en-US" sz="800" dirty="0"/>
                        <a:t>Children will have opportunity to develop their emerging moral and cultural awareness</a:t>
                      </a:r>
                      <a:endParaRPr lang="en-US" sz="800" b="1" dirty="0">
                        <a:highlight>
                          <a:srgbClr val="FFFF00"/>
                        </a:highlight>
                        <a:latin typeface="Amatic SC" panose="00000500000000000000" pitchFamily="2" charset="-79"/>
                        <a:cs typeface="Amatic SC" panose="00000500000000000000" pitchFamily="2" charset="-79"/>
                      </a:endParaRPr>
                    </a:p>
                    <a:p>
                      <a:pPr algn="ctr"/>
                      <a:endParaRPr lang="en-US" sz="800" b="1" dirty="0">
                        <a:highlight>
                          <a:srgbClr val="FFFF00"/>
                        </a:highlight>
                        <a:latin typeface="Amatic SC" panose="00000500000000000000" pitchFamily="2" charset="-79"/>
                        <a:cs typeface="Amatic SC" panose="00000500000000000000" pitchFamily="2" charset="-79"/>
                      </a:endParaRPr>
                    </a:p>
                    <a:p>
                      <a:pPr algn="ctr"/>
                      <a:endParaRPr lang="en-US" sz="800" b="1" dirty="0">
                        <a:highlight>
                          <a:srgbClr val="FFFF00"/>
                        </a:highlight>
                        <a:latin typeface="Amatic SC" panose="00000500000000000000" pitchFamily="2" charset="-79"/>
                        <a:cs typeface="Amatic SC" panose="00000500000000000000" pitchFamily="2" charset="-79"/>
                      </a:endParaRPr>
                    </a:p>
                    <a:p>
                      <a:pPr algn="ctr"/>
                      <a:endParaRPr lang="en-US" sz="800" b="1" dirty="0">
                        <a:highlight>
                          <a:srgbClr val="FFFF00"/>
                        </a:highlight>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800" dirty="0"/>
                        <a:t>Understanding the world involves guiding children to </a:t>
                      </a:r>
                      <a:r>
                        <a:rPr lang="en-US" sz="800" b="1" dirty="0"/>
                        <a:t>make sense of their physical world and their community</a:t>
                      </a:r>
                      <a:r>
                        <a:rPr lang="en-US" sz="800" dirty="0"/>
                        <a:t>. The frequency and range of children’s personal experiences increases their knowledge and sense of the world around them – from visiting local parks, libraries and museums to meeting important members of society such as police officers, nurses and firefighters. Being encouraged to explore scientific concepts, observe closely and ask questions will develop vital knowledge and skills that are foundations to their learning.  In addition, listening to a broad selection of stories, non-fiction, rhymes and poems will foster their understanding of our culturally, socially, technologically and ecologically diverse world. As well as building important knowledge, this extends their familiarity with words that support understanding across domains. Enriching and widening children’s vocabulary will support later reading comprehension.</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extLst>
                  <a:ext uri="{0D108BD9-81ED-4DB2-BD59-A6C34878D82A}">
                    <a16:rowId xmlns:a16="http://schemas.microsoft.com/office/drawing/2014/main" val="879381019"/>
                  </a:ext>
                </a:extLst>
              </a:tr>
              <a:tr h="3837169">
                <a:tc vMerge="1">
                  <a:txBody>
                    <a:bodyPr/>
                    <a:lstStyle/>
                    <a:p>
                      <a:pPr algn="ctr"/>
                      <a:r>
                        <a:rPr lang="en-US" sz="2400" b="1" dirty="0">
                          <a:latin typeface="Amatic SC" panose="00000500000000000000" pitchFamily="2" charset="-79"/>
                          <a:cs typeface="Amatic SC" panose="00000500000000000000" pitchFamily="2" charset="-79"/>
                        </a:rPr>
                        <a:t>Understanding the world</a:t>
                      </a:r>
                    </a:p>
                    <a:p>
                      <a:pPr algn="ctr"/>
                      <a:r>
                        <a:rPr lang="en-US" sz="2400" b="1" dirty="0">
                          <a:latin typeface="Amatic SC" panose="00000500000000000000" pitchFamily="2" charset="-79"/>
                          <a:cs typeface="Amatic SC" panose="00000500000000000000" pitchFamily="2" charset="-79"/>
                        </a:rPr>
                        <a:t>RE / Festivals </a:t>
                      </a:r>
                    </a:p>
                    <a:p>
                      <a:pPr algn="ctr"/>
                      <a:endParaRPr lang="en-US" sz="2400" b="1" dirty="0">
                        <a:latin typeface="Amatic SC" panose="00000500000000000000" pitchFamily="2" charset="-79"/>
                        <a:cs typeface="Amatic SC" panose="00000500000000000000" pitchFamily="2" charset="-79"/>
                      </a:endParaRPr>
                    </a:p>
                    <a:p>
                      <a:pPr algn="ctr"/>
                      <a:r>
                        <a:rPr lang="en-US" sz="800" dirty="0"/>
                        <a:t>Our RE Curriculum enables children to develop a positive sense of themselves and others and learn how to form positive and respectful relationships. </a:t>
                      </a:r>
                    </a:p>
                    <a:p>
                      <a:pPr algn="ctr"/>
                      <a:endParaRPr lang="en-US" sz="800" dirty="0"/>
                    </a:p>
                    <a:p>
                      <a:pPr algn="ctr"/>
                      <a:r>
                        <a:rPr lang="en-US" sz="800" dirty="0"/>
                        <a:t> They will begin to understand and value the differences of individuals and groups within their own community. </a:t>
                      </a:r>
                    </a:p>
                    <a:p>
                      <a:pPr algn="ctr"/>
                      <a:endParaRPr lang="en-US" sz="800" dirty="0"/>
                    </a:p>
                    <a:p>
                      <a:pPr algn="ctr"/>
                      <a:r>
                        <a:rPr lang="en-US" sz="800" dirty="0"/>
                        <a:t>Children will have opportunity to develop their emerging moral and cultural awareness.</a:t>
                      </a:r>
                      <a:endParaRPr lang="en-US" sz="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71450" indent="-171450">
                        <a:lnSpc>
                          <a:spcPct val="100000"/>
                        </a:lnSpc>
                        <a:spcBef>
                          <a:spcPts val="0"/>
                        </a:spcBef>
                        <a:spcAft>
                          <a:spcPts val="0"/>
                        </a:spcAft>
                        <a:buFont typeface="Courier New" panose="02070309020205020404" pitchFamily="49" charset="0"/>
                        <a:buChar char="o"/>
                      </a:pPr>
                      <a:r>
                        <a:rPr lang="en-GB" sz="700" b="0" dirty="0">
                          <a:solidFill>
                            <a:schemeClr val="tx1"/>
                          </a:solidFill>
                          <a:effectLst/>
                          <a:latin typeface="+mn-lt"/>
                          <a:ea typeface="Calibri" panose="020F0502020204030204" pitchFamily="34" charset="0"/>
                          <a:cs typeface="Amatic SC" panose="00000500000000000000" pitchFamily="2" charset="-79"/>
                        </a:rPr>
                        <a:t>Identifying their family. Commenting on </a:t>
                      </a:r>
                      <a:r>
                        <a:rPr lang="en-GB" sz="700" b="1" dirty="0">
                          <a:solidFill>
                            <a:schemeClr val="tx1"/>
                          </a:solidFill>
                          <a:effectLst/>
                          <a:latin typeface="+mn-lt"/>
                          <a:ea typeface="Calibri" panose="020F0502020204030204" pitchFamily="34" charset="0"/>
                          <a:cs typeface="Amatic SC" panose="00000500000000000000" pitchFamily="2" charset="-79"/>
                        </a:rPr>
                        <a:t>photos of their family</a:t>
                      </a:r>
                      <a:r>
                        <a:rPr lang="en-GB" sz="700" b="0" dirty="0">
                          <a:solidFill>
                            <a:schemeClr val="tx1"/>
                          </a:solidFill>
                          <a:effectLst/>
                          <a:latin typeface="+mn-lt"/>
                          <a:ea typeface="Calibri" panose="020F0502020204030204" pitchFamily="34" charset="0"/>
                          <a:cs typeface="Amatic SC" panose="00000500000000000000" pitchFamily="2" charset="-79"/>
                        </a:rPr>
                        <a:t>; naming who they can see and of what relation they are to them. </a:t>
                      </a:r>
                    </a:p>
                    <a:p>
                      <a:pPr marL="171450" indent="-171450">
                        <a:lnSpc>
                          <a:spcPct val="100000"/>
                        </a:lnSpc>
                        <a:spcBef>
                          <a:spcPts val="0"/>
                        </a:spcBef>
                        <a:spcAft>
                          <a:spcPts val="0"/>
                        </a:spcAft>
                        <a:buFont typeface="Courier New" panose="02070309020205020404" pitchFamily="49" charset="0"/>
                        <a:buChar char="o"/>
                      </a:pPr>
                      <a:r>
                        <a:rPr lang="en-GB" sz="700" b="0" dirty="0">
                          <a:solidFill>
                            <a:schemeClr val="tx1"/>
                          </a:solidFill>
                          <a:effectLst/>
                          <a:latin typeface="+mn-lt"/>
                          <a:ea typeface="Calibri" panose="020F0502020204030204" pitchFamily="34" charset="0"/>
                          <a:cs typeface="Amatic SC" panose="00000500000000000000" pitchFamily="2" charset="-79"/>
                        </a:rPr>
                        <a:t>Can talk about what they do with their family and places they have been with their family. Can draw similarities and make comparisons between other families. </a:t>
                      </a:r>
                      <a:r>
                        <a:rPr lang="en-US" sz="700" dirty="0">
                          <a:latin typeface="+mn-lt"/>
                        </a:rPr>
                        <a:t>Name and describe people who are familiar to them. </a:t>
                      </a:r>
                      <a:endParaRPr lang="en-GB" sz="700" b="0" dirty="0">
                        <a:solidFill>
                          <a:schemeClr val="tx1"/>
                        </a:solidFill>
                        <a:effectLst/>
                        <a:latin typeface="+mn-lt"/>
                        <a:ea typeface="Calibri" panose="020F0502020204030204" pitchFamily="34" charset="0"/>
                        <a:cs typeface="Amatic SC" panose="00000500000000000000" pitchFamily="2" charset="-79"/>
                      </a:endParaRPr>
                    </a:p>
                    <a:p>
                      <a:pPr marL="171450" indent="-171450">
                        <a:lnSpc>
                          <a:spcPct val="100000"/>
                        </a:lnSpc>
                        <a:spcBef>
                          <a:spcPts val="0"/>
                        </a:spcBef>
                        <a:spcAft>
                          <a:spcPts val="0"/>
                        </a:spcAft>
                        <a:buFont typeface="Courier New" panose="02070309020205020404" pitchFamily="49" charset="0"/>
                        <a:buChar char="o"/>
                      </a:pPr>
                      <a:r>
                        <a:rPr lang="en-GB" sz="700" b="0" dirty="0">
                          <a:solidFill>
                            <a:schemeClr val="tx1"/>
                          </a:solidFill>
                          <a:effectLst/>
                          <a:latin typeface="+mn-lt"/>
                          <a:ea typeface="Calibri" panose="020F0502020204030204" pitchFamily="34" charset="0"/>
                          <a:cs typeface="Amatic SC" panose="00000500000000000000" pitchFamily="2" charset="-79"/>
                        </a:rPr>
                        <a:t>Read fictional stories about families and start to tell the difference between real and fiction. </a:t>
                      </a:r>
                      <a:r>
                        <a:rPr lang="en-US" sz="700" dirty="0">
                          <a:latin typeface="+mn-lt"/>
                        </a:rPr>
                        <a:t>Talk about members of their immediate family and community.</a:t>
                      </a:r>
                      <a:endParaRPr lang="en-GB" sz="700" b="0" dirty="0">
                        <a:solidFill>
                          <a:schemeClr val="tx1"/>
                        </a:solidFill>
                        <a:effectLst/>
                        <a:latin typeface="+mn-lt"/>
                        <a:cs typeface="Amatic SC" panose="00000500000000000000" pitchFamily="2" charset="-79"/>
                      </a:endParaRPr>
                    </a:p>
                    <a:p>
                      <a:pPr marL="171450" indent="-171450">
                        <a:lnSpc>
                          <a:spcPct val="100000"/>
                        </a:lnSpc>
                        <a:spcBef>
                          <a:spcPts val="0"/>
                        </a:spcBef>
                        <a:spcAft>
                          <a:spcPts val="0"/>
                        </a:spcAft>
                        <a:buFont typeface="Courier New" panose="02070309020205020404" pitchFamily="49" charset="0"/>
                        <a:buChar char="o"/>
                      </a:pPr>
                      <a:r>
                        <a:rPr lang="en-GB" sz="700" b="0" dirty="0">
                          <a:solidFill>
                            <a:schemeClr val="tx1"/>
                          </a:solidFill>
                          <a:effectLst/>
                          <a:latin typeface="+mn-lt"/>
                          <a:ea typeface="Calibri" panose="020F0502020204030204" pitchFamily="34" charset="0"/>
                          <a:cs typeface="Amatic SC" panose="00000500000000000000" pitchFamily="2" charset="-79"/>
                        </a:rPr>
                        <a:t>Navigating around our classroom and outdoor areas. Create treasure hunts to find places/ objects within our learning environment.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Introduce children to </a:t>
                      </a:r>
                      <a:r>
                        <a:rPr lang="en-GB" sz="700" b="1" dirty="0">
                          <a:solidFill>
                            <a:schemeClr val="tx1"/>
                          </a:solidFill>
                          <a:effectLst/>
                          <a:latin typeface="+mn-lt"/>
                          <a:ea typeface="Calibri" panose="020F0502020204030204" pitchFamily="34" charset="0"/>
                          <a:cs typeface="Amatic SC" panose="00000500000000000000" pitchFamily="2" charset="-79"/>
                        </a:rPr>
                        <a:t>different occupations and how they use transport to help them in their jobs</a:t>
                      </a:r>
                      <a:r>
                        <a:rPr lang="en-GB" sz="700" b="0" dirty="0">
                          <a:solidFill>
                            <a:schemeClr val="tx1"/>
                          </a:solidFill>
                          <a:effectLst/>
                          <a:latin typeface="+mn-lt"/>
                          <a:ea typeface="Calibri" panose="020F0502020204030204" pitchFamily="34" charset="0"/>
                          <a:cs typeface="Amatic SC" panose="00000500000000000000" pitchFamily="2" charset="-79"/>
                        </a:rPr>
                        <a:t>.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1" dirty="0">
                          <a:solidFill>
                            <a:schemeClr val="tx1"/>
                          </a:solidFill>
                          <a:effectLst/>
                          <a:latin typeface="+mn-lt"/>
                          <a:ea typeface="Calibri" panose="020F0502020204030204" pitchFamily="34" charset="0"/>
                          <a:cs typeface="Amatic SC" panose="00000500000000000000" pitchFamily="2" charset="-79"/>
                        </a:rPr>
                        <a:t>Nature/ Autumn walks</a:t>
                      </a:r>
                      <a:r>
                        <a:rPr lang="en-GB" sz="700" b="0" dirty="0">
                          <a:solidFill>
                            <a:schemeClr val="tx1"/>
                          </a:solidFill>
                          <a:effectLst/>
                          <a:latin typeface="+mn-lt"/>
                          <a:ea typeface="Calibri" panose="020F0502020204030204" pitchFamily="34" charset="0"/>
                          <a:cs typeface="Amatic SC" panose="00000500000000000000" pitchFamily="2" charset="-79"/>
                        </a:rPr>
                        <a:t>. Observing closely and commenting.</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1" dirty="0">
                          <a:solidFill>
                            <a:schemeClr val="tx1"/>
                          </a:solidFill>
                          <a:effectLst/>
                          <a:latin typeface="+mn-lt"/>
                          <a:ea typeface="Calibri" panose="020F0502020204030204" pitchFamily="34" charset="0"/>
                          <a:cs typeface="Amatic SC" panose="00000500000000000000" pitchFamily="2" charset="-79"/>
                        </a:rPr>
                        <a:t>Local farm visit- </a:t>
                      </a:r>
                      <a:r>
                        <a:rPr lang="en-GB" sz="700" b="0" dirty="0">
                          <a:solidFill>
                            <a:schemeClr val="tx1"/>
                          </a:solidFill>
                          <a:effectLst/>
                          <a:latin typeface="+mn-lt"/>
                          <a:ea typeface="Calibri" panose="020F0502020204030204" pitchFamily="34" charset="0"/>
                          <a:cs typeface="Amatic SC" panose="00000500000000000000" pitchFamily="2" charset="-79"/>
                        </a:rPr>
                        <a:t>understand the locality of Ide</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Online safety</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How to use the </a:t>
                      </a:r>
                      <a:r>
                        <a:rPr lang="en-GB" sz="700" b="0" dirty="0" err="1">
                          <a:solidFill>
                            <a:schemeClr val="tx1"/>
                          </a:solidFill>
                          <a:effectLst/>
                          <a:latin typeface="+mn-lt"/>
                          <a:ea typeface="Calibri" panose="020F0502020204030204" pitchFamily="34" charset="0"/>
                          <a:cs typeface="Amatic SC" panose="00000500000000000000" pitchFamily="2" charset="-79"/>
                        </a:rPr>
                        <a:t>Beebots</a:t>
                      </a:r>
                      <a:endParaRPr lang="en-GB" sz="700" b="0" dirty="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Send home log ins for </a:t>
                      </a:r>
                      <a:r>
                        <a:rPr lang="en-GB" sz="700" b="1" dirty="0">
                          <a:solidFill>
                            <a:schemeClr val="tx1"/>
                          </a:solidFill>
                          <a:effectLst/>
                          <a:latin typeface="+mn-lt"/>
                          <a:ea typeface="Calibri" panose="020F0502020204030204" pitchFamily="34" charset="0"/>
                          <a:cs typeface="Amatic SC" panose="00000500000000000000" pitchFamily="2" charset="-79"/>
                        </a:rPr>
                        <a:t>Purple Mash</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Explore cause and effect in the provision- </a:t>
                      </a:r>
                      <a:r>
                        <a:rPr lang="en-GB" sz="700" b="1" dirty="0">
                          <a:solidFill>
                            <a:schemeClr val="tx1"/>
                          </a:solidFill>
                          <a:effectLst/>
                          <a:latin typeface="+mn-lt"/>
                          <a:ea typeface="Calibri" panose="020F0502020204030204" pitchFamily="34" charset="0"/>
                          <a:cs typeface="Amatic SC" panose="00000500000000000000" pitchFamily="2" charset="-79"/>
                        </a:rPr>
                        <a:t>water and pipes/ magnets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1" dirty="0">
                          <a:solidFill>
                            <a:schemeClr val="tx1"/>
                          </a:solidFill>
                          <a:effectLst/>
                          <a:latin typeface="+mn-lt"/>
                          <a:ea typeface="Calibri" panose="020F0502020204030204" pitchFamily="34" charset="0"/>
                          <a:cs typeface="Amatic SC" panose="00000500000000000000" pitchFamily="2" charset="-79"/>
                        </a:rPr>
                        <a:t>Black History Month -Oct</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1" dirty="0">
                          <a:solidFill>
                            <a:schemeClr val="tx1"/>
                          </a:solidFill>
                          <a:effectLst/>
                          <a:latin typeface="+mn-lt"/>
                          <a:ea typeface="Calibri" panose="020F0502020204030204" pitchFamily="34" charset="0"/>
                          <a:cs typeface="Amatic SC" panose="00000500000000000000" pitchFamily="2" charset="-79"/>
                        </a:rPr>
                        <a:t>World Space Week – 4th Oct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Can talk about what they have done with their families during </a:t>
                      </a:r>
                      <a:r>
                        <a:rPr lang="en-GB" sz="700" b="1">
                          <a:solidFill>
                            <a:schemeClr val="tx1"/>
                          </a:solidFill>
                          <a:effectLst/>
                          <a:latin typeface="+mn-lt"/>
                          <a:ea typeface="Calibri" panose="020F0502020204030204" pitchFamily="34" charset="0"/>
                          <a:cs typeface="Amatic SC" panose="00000500000000000000" pitchFamily="2" charset="-79"/>
                        </a:rPr>
                        <a:t>Christmas’ in the past.  </a:t>
                      </a:r>
                    </a:p>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Show photos of how Christmas used to be celebrated in the past.  Use world maps to show children where some stories are based. Use the </a:t>
                      </a:r>
                      <a:r>
                        <a:rPr lang="en-GB" sz="700" b="1">
                          <a:solidFill>
                            <a:schemeClr val="tx1"/>
                          </a:solidFill>
                          <a:effectLst/>
                          <a:latin typeface="+mn-lt"/>
                          <a:ea typeface="Calibri" panose="020F0502020204030204" pitchFamily="34" charset="0"/>
                          <a:cs typeface="Amatic SC" panose="00000500000000000000" pitchFamily="2" charset="-79"/>
                        </a:rPr>
                        <a:t>Jolly Postman </a:t>
                      </a:r>
                      <a:r>
                        <a:rPr lang="en-GB" sz="700" b="0">
                          <a:solidFill>
                            <a:schemeClr val="tx1"/>
                          </a:solidFill>
                          <a:effectLst/>
                          <a:latin typeface="+mn-lt"/>
                          <a:ea typeface="Calibri" panose="020F0502020204030204" pitchFamily="34" charset="0"/>
                          <a:cs typeface="Amatic SC" panose="00000500000000000000" pitchFamily="2" charset="-79"/>
                        </a:rPr>
                        <a:t>to draw information from a map and begin to understand why maps are so important to postmen.</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Share different cultures versions of famous fairy tales. </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To introduce children to a range of fictional characters and creatures from stories and to begin to differentiate these characters from real people in their lives.</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Listen out for and make note of children’s discussion between themselves regarding their experience of past birthday celebrations.</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How do we celebrate birthdays- discuss and compare</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Diwali  4thNovember</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Hannukah  28/11-6/12</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Remembrance day – 11th No</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Road Safety  -15th Nov</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Children in Need – 12th Nov</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Anti- Bullying Week  -15th Nov</a:t>
                      </a: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Discuss winter</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What can we do here to take care of animals in the jungle/ arctic? (Climate change)</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Compare animals from a jungle/artic to those on a farm. </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Explore a range of jungle/ arctic animals. Learn their names and label their body parts. </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Discuss a couple of famous explorers.</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700">
                          <a:latin typeface="+mn-lt"/>
                        </a:rPr>
                        <a:t>Nocturnal Animals Making sense of different environments and habitats </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700"/>
                        <a:t>Use images, video clips, shared texts and other resources to bring the wider world into the classroom. Listen to what children say about what they see</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700"/>
                        <a:t>Listen to children describing and commenting on things they have seen whilst outside, including plants and animals. </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700"/>
                        <a:t>After close observation, draw observational drawings of the natural world, including animals and plants</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700" b="0">
                          <a:solidFill>
                            <a:schemeClr val="tx1"/>
                          </a:solidFill>
                          <a:effectLst/>
                          <a:latin typeface="+mn-lt"/>
                          <a:ea typeface="Calibri" panose="020F0502020204030204" pitchFamily="34" charset="0"/>
                          <a:cs typeface="Amatic SC" panose="00000500000000000000" pitchFamily="2" charset="-79"/>
                        </a:rPr>
                        <a:t>Investigate ice and melting- ice castles. Predict, observe, describe.</a:t>
                      </a:r>
                      <a:r>
                        <a:rPr lang="en-GB" sz="700" b="0">
                          <a:solidFill>
                            <a:schemeClr val="tx1"/>
                          </a:solidFill>
                          <a:effectLst/>
                          <a:latin typeface="+mn-lt"/>
                          <a:ea typeface="Calibri" panose="020F0502020204030204" pitchFamily="34" charset="0"/>
                          <a:cs typeface="Amatic SC" panose="00000500000000000000" pitchFamily="2" charset="-79"/>
                        </a:rPr>
                        <a:t> </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Listening to stories and placing events in chronological order. </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Chinese New Year – Feb 1</a:t>
                      </a:r>
                      <a:r>
                        <a:rPr lang="en-GB" sz="700" b="0" baseline="30000">
                          <a:solidFill>
                            <a:schemeClr val="tx1"/>
                          </a:solidFill>
                          <a:effectLst/>
                          <a:latin typeface="+mn-lt"/>
                          <a:ea typeface="Calibri" panose="020F0502020204030204" pitchFamily="34" charset="0"/>
                          <a:cs typeface="Amatic SC" panose="00000500000000000000" pitchFamily="2" charset="-79"/>
                        </a:rPr>
                        <a:t>st</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Valentine’s Day 14th Feb</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Internet Safety Day – 8th Feb</a:t>
                      </a: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EFFF"/>
                    </a:solidFill>
                  </a:tcPr>
                </a:tc>
                <a:tc>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Walk around the village and notice and discuss local features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Look at maps. Can we use one to find things? Can we draw one using our memory from the trip? Can we recreate the village in the brick area?</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Discuss how they got to school and what mode of transport they used. Introduce the children to a range of transport and where they can be found.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Use bee-bots on simple maps. Encourage the children to use navigational language.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Can children talk about their homes and what there is to do near their homes?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Encourage children drawing/painting or constructing their homes. Get photos of their house and stick on wooden blocks to create own town</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Encourage them to comment on what their home is like. Show photos of the children’s homes and encourage them to draw comparisons.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Environments – Features of local environment Maps of local area Comparing places on Google Earth – how are they similar/different?</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Can children differentiate between land and water.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Look for signs of Spring</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Take children to places of worship and places of local importance to the community.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t>Mother’s Day – 27th March, Queen’s Birthday, Science Week ,  World water day – 22nd March</a:t>
                      </a: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EFFF"/>
                    </a:solidFill>
                  </a:tcPr>
                </a:tc>
                <a:tc>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Observe a range of seeds and plants closely. Create a garden centre where children plant seeds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Look signs of Spring</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Introduce the children to recycling and how it can take care of our world. Look at what rubbish can do to our environment and animals. </a:t>
                      </a:r>
                      <a:r>
                        <a:rPr lang="en-US" sz="700"/>
                        <a:t>Create opportunities to discuss how we care for the natural world around us.</a:t>
                      </a:r>
                      <a:endParaRPr lang="en-GB" sz="700" b="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Can children make comments on the weather, culture, clothing, housing.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a:latin typeface="+mn-lt"/>
                        </a:rPr>
                        <a:t>Change in living things – Changes in the leaves, weather, seasons,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Explore the world around us and see how it changes as we enter Summer. </a:t>
                      </a:r>
                      <a:r>
                        <a:rPr lang="en-US" sz="700"/>
                        <a:t>Provide opportunities for children to note and record the weather.</a:t>
                      </a:r>
                      <a:r>
                        <a:rPr lang="en-GB" sz="700" b="0">
                          <a:solidFill>
                            <a:schemeClr val="tx1"/>
                          </a:solidFill>
                          <a:effectLst/>
                          <a:latin typeface="+mn-lt"/>
                          <a:ea typeface="Calibri" panose="020F0502020204030204" pitchFamily="34" charset="0"/>
                          <a:cs typeface="Amatic SC" panose="00000500000000000000" pitchFamily="2" charset="-79"/>
                        </a:rPr>
                        <a:t>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a:latin typeface="+mn-lt"/>
                        </a:rPr>
                        <a:t>Building a ‘Bug Hotel’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a:latin typeface="+mn-lt"/>
                        </a:rPr>
                        <a:t>Draw children’s attention to the immediate environment, introducing and modelling new vocabulary where appropriate.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a:t>Encourage interactions with the outdoors to foster curiosity and give children freedom to touch, smell and hear the natural world around them during hands-on experiences.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a:t>Look for children incorporating their understanding of the seasons and weather in their play.</a:t>
                      </a:r>
                      <a:r>
                        <a:rPr lang="en-GB" sz="700" b="0">
                          <a:solidFill>
                            <a:schemeClr val="tx1"/>
                          </a:solidFill>
                          <a:effectLst/>
                          <a:latin typeface="+mn-lt"/>
                          <a:ea typeface="Calibri" panose="020F0502020204030204" pitchFamily="34" charset="0"/>
                          <a:cs typeface="Amatic SC" panose="00000500000000000000" pitchFamily="2" charset="-79"/>
                        </a:rPr>
                        <a:t>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Healthy lives- healthy teeth and good hygiene, healthy eating,  healthy lifestyles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a:solidFill>
                            <a:schemeClr val="tx1"/>
                          </a:solidFill>
                          <a:effectLst/>
                          <a:latin typeface="+mn-lt"/>
                          <a:ea typeface="Calibri" panose="020F0502020204030204" pitchFamily="34" charset="0"/>
                          <a:cs typeface="Amatic SC" panose="00000500000000000000" pitchFamily="2" charset="-79"/>
                        </a:rPr>
                        <a:t>Stranger danger (based on Jack and the beanstalk). Talking about occupations and how to identify strangers that can help them when they are in need.</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a:t>After close observation, draw observational drawings of the natural world, including animals and plants- worms/ minibeasts/ spring flowers/ vegetables and fruit</a:t>
                      </a: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E1FFFF"/>
                    </a:solidFill>
                  </a:tcPr>
                </a:tc>
                <a:tc>
                  <a:txBody>
                    <a:bodyPr/>
                    <a:lstStyle/>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Look at the world’s oceans and seas. Which are near us?</a:t>
                      </a:r>
                    </a:p>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Who needs water to live?</a:t>
                      </a:r>
                    </a:p>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Plymouth Aquarium trip</a:t>
                      </a:r>
                    </a:p>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Learn facts about animals that live under the sea</a:t>
                      </a:r>
                    </a:p>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Ocean plastics- how can we help?</a:t>
                      </a:r>
                    </a:p>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To understand where dinosaurs are now and begin to understand that they were alive a very long time ago. </a:t>
                      </a:r>
                    </a:p>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Learn about what a palaeontologist is and how they explore really old artefacts. Introduce Mary Anning as the first female to find a fossil.</a:t>
                      </a:r>
                    </a:p>
                    <a:p>
                      <a:pPr marL="171450" indent="-171450">
                        <a:lnSpc>
                          <a:spcPct val="100000"/>
                        </a:lnSpc>
                        <a:spcBef>
                          <a:spcPts val="0"/>
                        </a:spcBef>
                        <a:spcAft>
                          <a:spcPts val="0"/>
                        </a:spcAft>
                        <a:buFont typeface="Courier New" panose="02070309020205020404" pitchFamily="49" charset="0"/>
                        <a:buChar char="o"/>
                      </a:pPr>
                      <a:r>
                        <a:rPr lang="en-US" sz="700">
                          <a:latin typeface="+mn-lt"/>
                        </a:rPr>
                        <a:t>Materials: Floating / Sinking – boat building Metallic / non-metallic objects</a:t>
                      </a:r>
                      <a:endParaRPr lang="en-US" sz="700" b="0">
                        <a:solidFill>
                          <a:schemeClr val="tx1"/>
                        </a:solidFill>
                        <a:effectLst/>
                        <a:latin typeface="+mn-lt"/>
                        <a:ea typeface="Calibri" panose="020F0502020204030204" pitchFamily="34" charset="0"/>
                        <a:cs typeface="Amatic SC" panose="00000500000000000000" pitchFamily="2" charset="-79"/>
                      </a:endParaRPr>
                    </a:p>
                    <a:p>
                      <a:pPr marL="171450" indent="-171450">
                        <a:lnSpc>
                          <a:spcPct val="100000"/>
                        </a:lnSpc>
                        <a:spcBef>
                          <a:spcPts val="0"/>
                        </a:spcBef>
                        <a:spcAft>
                          <a:spcPts val="0"/>
                        </a:spcAft>
                        <a:buFont typeface="Courier New" panose="02070309020205020404" pitchFamily="49" charset="0"/>
                        <a:buChar char="o"/>
                      </a:pPr>
                      <a:r>
                        <a:rPr lang="en-US" sz="700" b="0">
                          <a:solidFill>
                            <a:schemeClr val="tx1"/>
                          </a:solidFill>
                          <a:effectLst/>
                          <a:latin typeface="+mn-lt"/>
                          <a:ea typeface="Calibri" panose="020F0502020204030204" pitchFamily="34" charset="0"/>
                          <a:cs typeface="Amatic SC" panose="00000500000000000000" pitchFamily="2" charset="-79"/>
                        </a:rPr>
                        <a:t>Seasides long ago – Magic Grandad </a:t>
                      </a:r>
                    </a:p>
                    <a:p>
                      <a:pPr marL="171450" indent="-171450">
                        <a:lnSpc>
                          <a:spcPct val="100000"/>
                        </a:lnSpc>
                        <a:spcBef>
                          <a:spcPts val="0"/>
                        </a:spcBef>
                        <a:spcAft>
                          <a:spcPts val="0"/>
                        </a:spcAft>
                        <a:buFont typeface="Courier New" panose="02070309020205020404" pitchFamily="49" charset="0"/>
                        <a:buChar char="o"/>
                      </a:pPr>
                      <a:r>
                        <a:rPr lang="en-US" sz="700"/>
                        <a:t>Share non-fiction texts that offer an insight into contrasting environments.</a:t>
                      </a:r>
                    </a:p>
                    <a:p>
                      <a:pPr marL="171450" indent="-171450">
                        <a:lnSpc>
                          <a:spcPct val="100000"/>
                        </a:lnSpc>
                        <a:spcBef>
                          <a:spcPts val="0"/>
                        </a:spcBef>
                        <a:spcAft>
                          <a:spcPts val="0"/>
                        </a:spcAft>
                        <a:buFont typeface="Courier New" panose="02070309020205020404" pitchFamily="49" charset="0"/>
                        <a:buChar char="o"/>
                      </a:pPr>
                      <a:r>
                        <a:rPr lang="en-US" sz="700"/>
                        <a:t>Listen to how children communicate their understanding of their own environment and contrasting environments through conversation and in play.</a:t>
                      </a:r>
                    </a:p>
                    <a:p>
                      <a:pPr marL="171450" indent="-171450">
                        <a:lnSpc>
                          <a:spcPct val="100000"/>
                        </a:lnSpc>
                        <a:spcBef>
                          <a:spcPts val="0"/>
                        </a:spcBef>
                        <a:spcAft>
                          <a:spcPts val="0"/>
                        </a:spcAft>
                        <a:buFont typeface="Courier New" panose="02070309020205020404" pitchFamily="49" charset="0"/>
                        <a:buChar char="o"/>
                      </a:pPr>
                      <a:r>
                        <a:rPr lang="en-US" sz="700" b="0">
                          <a:solidFill>
                            <a:schemeClr val="tx1"/>
                          </a:solidFill>
                          <a:effectLst/>
                          <a:latin typeface="+mn-lt"/>
                          <a:cs typeface="Amatic SC" panose="00000500000000000000" pitchFamily="2" charset="-79"/>
                        </a:rPr>
                        <a:t>Sun safety</a:t>
                      </a:r>
                      <a:endParaRPr lang="en-GB" sz="700" b="0">
                        <a:solidFill>
                          <a:schemeClr val="tx1"/>
                        </a:solidFill>
                        <a:effectLst/>
                        <a:latin typeface="+mn-lt"/>
                        <a:cs typeface="Amatic SC" panose="00000500000000000000" pitchFamily="2" charset="-79"/>
                      </a:endParaRPr>
                    </a:p>
                    <a:p>
                      <a:pPr marL="171450" indent="-171450">
                        <a:lnSpc>
                          <a:spcPct val="100000"/>
                        </a:lnSpc>
                        <a:spcBef>
                          <a:spcPts val="0"/>
                        </a:spcBef>
                        <a:spcAft>
                          <a:spcPts val="0"/>
                        </a:spcAft>
                        <a:buFont typeface="Courier New" panose="02070309020205020404" pitchFamily="49" charset="0"/>
                        <a:buChar char="o"/>
                      </a:pPr>
                      <a:r>
                        <a:rPr lang="en-GB" sz="700" b="0">
                          <a:solidFill>
                            <a:schemeClr val="tx1"/>
                          </a:solidFill>
                          <a:effectLst/>
                          <a:latin typeface="+mn-lt"/>
                          <a:ea typeface="Calibri" panose="020F0502020204030204" pitchFamily="34" charset="0"/>
                          <a:cs typeface="Amatic SC" panose="00000500000000000000" pitchFamily="2" charset="-79"/>
                        </a:rPr>
                        <a:t>Fathers day – 17th June, Heathy Eating Week , World Environment Day , Ocean day – 8th June </a:t>
                      </a: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7256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Amatic SC" panose="00000500000000000000" pitchFamily="2" charset="-79"/>
                          <a:cs typeface="Amatic SC" panose="00000500000000000000" pitchFamily="2" charset="-79"/>
                        </a:rPr>
                        <a:t>RE / Festivals </a:t>
                      </a:r>
                    </a:p>
                    <a:p>
                      <a:pPr algn="ctr"/>
                      <a:r>
                        <a:rPr lang="en-US" sz="800" dirty="0"/>
                        <a:t>Our RE Curriculum enables children to develop a positive sense of themselves and others and learn how to form positive and respectful relationships.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solidFill>
                            <a:schemeClr val="bg1">
                              <a:lumMod val="50000"/>
                            </a:schemeClr>
                          </a:solidFill>
                          <a:latin typeface="+mn-lt"/>
                        </a:rPr>
                        <a:t>Which stories are special and why? </a:t>
                      </a: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Rosh Hashanah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Yom Kippur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Sukkot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All Saints Day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dirty="0">
                          <a:solidFill>
                            <a:schemeClr val="bg1">
                              <a:lumMod val="50000"/>
                            </a:schemeClr>
                          </a:solidFill>
                          <a:latin typeface="+mn-lt"/>
                        </a:rPr>
                        <a:t>Which people are special and why?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Diwali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Hannukah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Christmas </a:t>
                      </a: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dirty="0">
                          <a:solidFill>
                            <a:schemeClr val="bg1">
                              <a:lumMod val="50000"/>
                            </a:schemeClr>
                          </a:solidFill>
                          <a:latin typeface="+mn-lt"/>
                        </a:rPr>
                        <a:t>What places are special and why?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effectLst/>
                          <a:latin typeface="+mn-lt"/>
                          <a:ea typeface="Calibri" panose="020F0502020204030204" pitchFamily="34" charset="0"/>
                          <a:cs typeface="Amatic SC" panose="00000500000000000000" pitchFamily="2" charset="-79"/>
                        </a:rPr>
                        <a:t>Epiphany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600" b="0" dirty="0">
                          <a:solidFill>
                            <a:schemeClr val="tx1"/>
                          </a:solidFill>
                          <a:effectLst/>
                          <a:latin typeface="+mn-lt"/>
                          <a:ea typeface="Calibri" panose="020F0502020204030204" pitchFamily="34" charset="0"/>
                          <a:cs typeface="Amatic SC" panose="00000500000000000000" pitchFamily="2" charset="-79"/>
                        </a:rPr>
                        <a:t>Ash Wednesday/Shrove Tuesday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effectLst/>
                          <a:latin typeface="+mn-lt"/>
                          <a:ea typeface="Calibri" panose="020F0502020204030204" pitchFamily="34" charset="0"/>
                          <a:cs typeface="Amatic SC" panose="00000500000000000000" pitchFamily="2" charset="-79"/>
                        </a:rPr>
                        <a:t>St David’s 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effectLst/>
                          <a:latin typeface="+mn-lt"/>
                          <a:ea typeface="Calibri" panose="020F0502020204030204" pitchFamily="34" charset="0"/>
                          <a:cs typeface="Amatic SC" panose="00000500000000000000" pitchFamily="2" charset="-79"/>
                        </a:rPr>
                        <a:t>Shivaratri </a:t>
                      </a: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solidFill>
                            <a:schemeClr val="bg1">
                              <a:lumMod val="50000"/>
                            </a:schemeClr>
                          </a:solidFill>
                          <a:latin typeface="+mn-lt"/>
                        </a:rPr>
                        <a:t>What times are special and why?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dirty="0">
                          <a:solidFill>
                            <a:schemeClr val="tx1"/>
                          </a:solidFill>
                          <a:effectLst/>
                          <a:latin typeface="+mn-lt"/>
                          <a:ea typeface="Calibri" panose="020F0502020204030204" pitchFamily="34" charset="0"/>
                          <a:cs typeface="Amatic SC" panose="00000500000000000000" pitchFamily="2" charset="-79"/>
                        </a:rPr>
                        <a:t>Holi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dirty="0">
                          <a:solidFill>
                            <a:schemeClr val="tx1"/>
                          </a:solidFill>
                          <a:effectLst/>
                          <a:latin typeface="+mn-lt"/>
                          <a:ea typeface="Calibri" panose="020F0502020204030204" pitchFamily="34" charset="0"/>
                          <a:cs typeface="Amatic SC" panose="00000500000000000000" pitchFamily="2" charset="-79"/>
                        </a:rPr>
                        <a:t>Palm Sunday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dirty="0">
                          <a:solidFill>
                            <a:schemeClr val="tx1"/>
                          </a:solidFill>
                          <a:effectLst/>
                          <a:latin typeface="+mn-lt"/>
                          <a:ea typeface="Calibri" panose="020F0502020204030204" pitchFamily="34" charset="0"/>
                          <a:cs typeface="Amatic SC" panose="00000500000000000000" pitchFamily="2" charset="-79"/>
                        </a:rPr>
                        <a:t>Passover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dirty="0">
                          <a:solidFill>
                            <a:schemeClr val="tx1"/>
                          </a:solidFill>
                          <a:effectLst/>
                          <a:latin typeface="+mn-lt"/>
                          <a:ea typeface="Calibri" panose="020F0502020204030204" pitchFamily="34" charset="0"/>
                          <a:cs typeface="Amatic SC" panose="00000500000000000000" pitchFamily="2" charset="-79"/>
                        </a:rPr>
                        <a:t>Easter </a:t>
                      </a:r>
                      <a:endParaRPr lang="en-GB" sz="700" b="0" dirty="0">
                        <a:solidFill>
                          <a:schemeClr val="tx1"/>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effectLst/>
                          <a:latin typeface="+mn-lt"/>
                          <a:ea typeface="Calibri" panose="020F0502020204030204" pitchFamily="34" charset="0"/>
                          <a:cs typeface="Amatic SC" panose="00000500000000000000" pitchFamily="2" charset="-79"/>
                        </a:rPr>
                        <a:t>Start of Ramadan</a:t>
                      </a:r>
                      <a:r>
                        <a:rPr lang="en-GB" sz="800" b="0" dirty="0">
                          <a:solidFill>
                            <a:schemeClr val="tx1"/>
                          </a:solidFill>
                          <a:effectLst/>
                          <a:latin typeface="+mn-lt"/>
                          <a:ea typeface="Calibri" panose="020F0502020204030204" pitchFamily="34" charset="0"/>
                          <a:cs typeface="Amatic SC" panose="00000500000000000000" pitchFamily="2" charset="-79"/>
                        </a:rPr>
                        <a:t> </a:t>
                      </a: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solidFill>
                            <a:schemeClr val="bg1">
                              <a:lumMod val="50000"/>
                            </a:schemeClr>
                          </a:solidFill>
                          <a:latin typeface="+mn-lt"/>
                        </a:rPr>
                        <a:t>Being special: where do we belong? </a:t>
                      </a:r>
                      <a:endParaRPr lang="en-US" sz="800" b="1" dirty="0">
                        <a:solidFill>
                          <a:schemeClr val="bg1">
                            <a:lumMod val="50000"/>
                          </a:schemeClr>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dirty="0" err="1">
                          <a:solidFill>
                            <a:schemeClr val="tx1"/>
                          </a:solidFill>
                          <a:effectLst/>
                          <a:latin typeface="+mn-lt"/>
                          <a:ea typeface="Calibri" panose="020F0502020204030204" pitchFamily="34" charset="0"/>
                          <a:cs typeface="Amatic SC" panose="00000500000000000000" pitchFamily="2" charset="-79"/>
                        </a:rPr>
                        <a:t>Ramadam</a:t>
                      </a:r>
                      <a:endParaRPr lang="en-US" sz="800" b="0" dirty="0">
                        <a:solidFill>
                          <a:schemeClr val="tx1"/>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dirty="0">
                          <a:solidFill>
                            <a:schemeClr val="tx1"/>
                          </a:solidFill>
                          <a:effectLst/>
                          <a:latin typeface="+mn-lt"/>
                          <a:ea typeface="Calibri" panose="020F0502020204030204" pitchFamily="34" charset="0"/>
                          <a:cs typeface="Amatic SC" panose="00000500000000000000" pitchFamily="2" charset="-79"/>
                        </a:rPr>
                        <a:t>Eid – 2nd May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dirty="0">
                          <a:solidFill>
                            <a:schemeClr val="tx1"/>
                          </a:solidFill>
                          <a:effectLst/>
                          <a:latin typeface="+mn-lt"/>
                          <a:ea typeface="Calibri" panose="020F0502020204030204" pitchFamily="34" charset="0"/>
                          <a:cs typeface="Amatic SC" panose="00000500000000000000" pitchFamily="2" charset="-79"/>
                        </a:rPr>
                        <a:t>Shavuot </a:t>
                      </a: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800" b="1" dirty="0">
                          <a:solidFill>
                            <a:schemeClr val="bg1">
                              <a:lumMod val="50000"/>
                            </a:schemeClr>
                          </a:solidFill>
                          <a:latin typeface="+mn-lt"/>
                        </a:rPr>
                        <a:t>What is special about our world?</a:t>
                      </a:r>
                    </a:p>
                    <a:p>
                      <a:pPr algn="ctr"/>
                      <a:r>
                        <a:rPr lang="en-US" sz="800" b="0" dirty="0">
                          <a:solidFill>
                            <a:schemeClr val="tx1"/>
                          </a:solidFill>
                          <a:effectLst/>
                          <a:latin typeface="+mn-lt"/>
                          <a:ea typeface="Calibri" panose="020F0502020204030204" pitchFamily="34" charset="0"/>
                          <a:cs typeface="Amatic SC" panose="00000500000000000000" pitchFamily="2" charset="-79"/>
                        </a:rPr>
                        <a:t>Summer Solstice </a:t>
                      </a: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620415482"/>
                  </a:ext>
                </a:extLst>
              </a:tr>
            </a:tbl>
          </a:graphicData>
        </a:graphic>
      </p:graphicFrame>
      <p:pic>
        <p:nvPicPr>
          <p:cNvPr id="7" name="Picture 6">
            <a:extLst>
              <a:ext uri="{FF2B5EF4-FFF2-40B4-BE49-F238E27FC236}">
                <a16:creationId xmlns:a16="http://schemas.microsoft.com/office/drawing/2014/main" id="{6A4A8A9C-972D-46D6-8C37-C4CB58E0C0A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379465" y="51507"/>
            <a:ext cx="449585" cy="449585"/>
          </a:xfrm>
          <a:prstGeom prst="rect">
            <a:avLst/>
          </a:prstGeom>
        </p:spPr>
      </p:pic>
    </p:spTree>
    <p:extLst>
      <p:ext uri="{BB962C8B-B14F-4D97-AF65-F5344CB8AC3E}">
        <p14:creationId xmlns:p14="http://schemas.microsoft.com/office/powerpoint/2010/main" val="2315999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e the source image">
            <a:extLst>
              <a:ext uri="{FF2B5EF4-FFF2-40B4-BE49-F238E27FC236}">
                <a16:creationId xmlns:a16="http://schemas.microsoft.com/office/drawing/2014/main" id="{500BA135-2A8E-4816-AC4A-715A44382BC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600" b="96200" l="3165" r="97046">
                        <a14:foregroundMark x1="11814" y1="28200" x2="11814" y2="28200"/>
                        <a14:foregroundMark x1="8228" y1="45200" x2="8228" y2="45200"/>
                        <a14:foregroundMark x1="3165" y1="54000" x2="3165" y2="55200"/>
                        <a14:foregroundMark x1="17722" y1="84200" x2="17722" y2="84200"/>
                        <a14:foregroundMark x1="49578" y1="96200" x2="49578" y2="96200"/>
                        <a14:foregroundMark x1="68987" y1="89200" x2="70042" y2="88800"/>
                        <a14:foregroundMark x1="93038" y1="76200" x2="93038" y2="74200"/>
                        <a14:foregroundMark x1="90295" y1="54800" x2="90295" y2="54800"/>
                        <a14:foregroundMark x1="61181" y1="6600" x2="61181" y2="6600"/>
                        <a14:foregroundMark x1="77215" y1="14800" x2="77215" y2="14800"/>
                        <a14:foregroundMark x1="55907" y1="2600" x2="55907" y2="2600"/>
                        <a14:foregroundMark x1="97046" y1="25800" x2="97046" y2="25800"/>
                      </a14:backgroundRemoval>
                    </a14:imgEffect>
                  </a14:imgLayer>
                </a14:imgProps>
              </a:ext>
              <a:ext uri="{28A0092B-C50C-407E-A947-70E740481C1C}">
                <a14:useLocalDpi xmlns:a14="http://schemas.microsoft.com/office/drawing/2010/main" val="0"/>
              </a:ext>
            </a:extLst>
          </a:blip>
          <a:srcRect/>
          <a:stretch>
            <a:fillRect/>
          </a:stretch>
        </p:blipFill>
        <p:spPr bwMode="auto">
          <a:xfrm>
            <a:off x="9413751" y="-384842"/>
            <a:ext cx="2983308" cy="314694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670681373"/>
              </p:ext>
            </p:extLst>
          </p:nvPr>
        </p:nvGraphicFramePr>
        <p:xfrm>
          <a:off x="366318" y="524471"/>
          <a:ext cx="11459364" cy="6314459"/>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val="385991600"/>
                    </a:ext>
                  </a:extLst>
                </a:gridCol>
                <a:gridCol w="1637052">
                  <a:extLst>
                    <a:ext uri="{9D8B030D-6E8A-4147-A177-3AD203B41FA5}">
                      <a16:colId xmlns:a16="http://schemas.microsoft.com/office/drawing/2014/main" val="2865123548"/>
                    </a:ext>
                  </a:extLst>
                </a:gridCol>
                <a:gridCol w="1637052">
                  <a:extLst>
                    <a:ext uri="{9D8B030D-6E8A-4147-A177-3AD203B41FA5}">
                      <a16:colId xmlns:a16="http://schemas.microsoft.com/office/drawing/2014/main" val="872926247"/>
                    </a:ext>
                  </a:extLst>
                </a:gridCol>
                <a:gridCol w="1637052">
                  <a:extLst>
                    <a:ext uri="{9D8B030D-6E8A-4147-A177-3AD203B41FA5}">
                      <a16:colId xmlns:a16="http://schemas.microsoft.com/office/drawing/2014/main" val="1315738151"/>
                    </a:ext>
                  </a:extLst>
                </a:gridCol>
                <a:gridCol w="1637052">
                  <a:extLst>
                    <a:ext uri="{9D8B030D-6E8A-4147-A177-3AD203B41FA5}">
                      <a16:colId xmlns:a16="http://schemas.microsoft.com/office/drawing/2014/main" val="2709165749"/>
                    </a:ext>
                  </a:extLst>
                </a:gridCol>
                <a:gridCol w="1637052">
                  <a:extLst>
                    <a:ext uri="{9D8B030D-6E8A-4147-A177-3AD203B41FA5}">
                      <a16:colId xmlns:a16="http://schemas.microsoft.com/office/drawing/2014/main" val="2335150482"/>
                    </a:ext>
                  </a:extLst>
                </a:gridCol>
                <a:gridCol w="1637052">
                  <a:extLst>
                    <a:ext uri="{9D8B030D-6E8A-4147-A177-3AD203B41FA5}">
                      <a16:colId xmlns:a16="http://schemas.microsoft.com/office/drawing/2014/main" val="4046203905"/>
                    </a:ext>
                  </a:extLst>
                </a:gridCol>
              </a:tblGrid>
              <a:tr h="642757">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3723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Where do I belong</a:t>
                      </a:r>
                      <a:r>
                        <a:rPr lang="en-US" sz="2000" baseline="0" dirty="0">
                          <a:latin typeface="Amatic SC" panose="00000500000000000000" pitchFamily="2" charset="-79"/>
                          <a:cs typeface="Amatic SC" panose="00000500000000000000" pitchFamily="2" charset="-79"/>
                        </a:rPr>
                        <a:t>?</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matic SC" panose="00000500000000000000" pitchFamily="2" charset="-79"/>
                          <a:cs typeface="Amatic SC" panose="00000500000000000000" pitchFamily="2" charset="-79"/>
                        </a:rPr>
                        <a:t>celebrations!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a:latin typeface="Amatic SC" panose="00000500000000000000" pitchFamily="2" charset="-79"/>
                          <a:cs typeface="Amatic SC" panose="00000500000000000000" pitchFamily="2" charset="-79"/>
                        </a:rPr>
                        <a:t>WHO LIVES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matic SC" panose="00000500000000000000" pitchFamily="2" charset="-79"/>
                          <a:cs typeface="Amatic SC" panose="00000500000000000000" pitchFamily="2" charset="-79"/>
                        </a:rPr>
                        <a:t>Where shall we 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matic SC" panose="00000500000000000000" pitchFamily="2" charset="-79"/>
                          <a:cs typeface="Amatic SC" panose="00000500000000000000" pitchFamily="2" charset="-79"/>
                        </a:rPr>
                        <a:t>HOW</a:t>
                      </a:r>
                      <a:r>
                        <a:rPr lang="en-US" sz="2000" baseline="0" dirty="0">
                          <a:latin typeface="Amatic SC" panose="00000500000000000000" pitchFamily="2" charset="-79"/>
                          <a:cs typeface="Amatic SC" panose="00000500000000000000" pitchFamily="2" charset="-79"/>
                        </a:rPr>
                        <a:t> DOES IT GROW?</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581542">
                <a:tc rowSpan="2">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Continuous provision-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Painting, 3D modelling, collage, cutting, drama, role play, threading, woodwork, playdough, clay sculptures, moving to music, following music patterns with instruments, singing songs linked to topics, making instruments, percussion.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dirty="0"/>
                        <a:t>Projects- Children will be able to plan and develop their own projects. They can then explain their work to others.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i="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dirty="0"/>
                        <a:t>Children will have opportunities to learn and perform songs, nursery rhymes and poetry linked to their work / interests and passions. </a:t>
                      </a:r>
                      <a:endParaRPr lang="en-GB" sz="800" b="0" i="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800" dirty="0"/>
                        <a:t>The development of children’s artistic and cultural awareness supports </a:t>
                      </a:r>
                      <a:r>
                        <a:rPr lang="en-US" sz="800" b="1" dirty="0"/>
                        <a:t>their imagination and creativity</a:t>
                      </a:r>
                      <a:r>
                        <a:rPr lang="en-US" sz="800" dirty="0"/>
                        <a:t>. It is important that children have regular opportunities to </a:t>
                      </a:r>
                      <a:r>
                        <a:rPr lang="en-US" sz="800" b="1" dirty="0"/>
                        <a:t>engage with the arts</a:t>
                      </a:r>
                      <a:r>
                        <a:rPr lang="en-US" sz="800" dirty="0"/>
                        <a:t>, enabling them to explore and play with a wide range of </a:t>
                      </a:r>
                      <a:r>
                        <a:rPr lang="en-US" sz="800" b="1" dirty="0"/>
                        <a:t>media and materials</a:t>
                      </a:r>
                      <a:r>
                        <a:rPr lang="en-US" sz="800" dirty="0"/>
                        <a:t>. The quality and variety of what children see, hear and participate in is crucial for developing their understanding, </a:t>
                      </a:r>
                      <a:r>
                        <a:rPr lang="en-US" sz="800" b="1" dirty="0"/>
                        <a:t>self-expression, vocabulary and ability to communicate through the arts</a:t>
                      </a:r>
                      <a:r>
                        <a:rPr lang="en-US" sz="800" dirty="0"/>
                        <a:t>. The frequency, repetition and depth of their experiences are fundamental to their progress in interpreting and appreciating what they hear, respond to and observe.</a:t>
                      </a:r>
                    </a:p>
                    <a:p>
                      <a:pPr algn="ctr"/>
                      <a:r>
                        <a:rPr lang="en-US" sz="800" dirty="0"/>
                        <a:t>Give children an insight into new musical worlds. Invite musicians in to play music to children and talk about it. Encourage children to listen attentively to music. Discuss changes and patterns as a piece of music develops. </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049813326"/>
                  </a:ext>
                </a:extLst>
              </a:tr>
              <a:tr h="4545216">
                <a:tc vMerge="1">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Painting, 3D modelling, messy play, collage, cutting, drama, role play, threading, moving to music, clay sculptures, following music patterns with instruments, singing songs linked to topics, making instruments, percussion.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dirty="0"/>
                        <a:t>Children to produce a piece of art work each half term to be displayed for ‘Celebration wall’ for school / parents  to show how drawings have developed  - lots of  links to Fine Motor Skills. Children to explain their work to others. Children will have opportunities to learn and perform songs, nursery rhymes and poetry linked to their work / interests and passions. </a:t>
                      </a:r>
                      <a:endParaRPr lang="en-GB" sz="800" b="0" i="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Self portraits </a:t>
                      </a:r>
                    </a:p>
                    <a:p>
                      <a:pPr algn="ctr"/>
                      <a:r>
                        <a:rPr lang="en-GB" sz="1100" dirty="0">
                          <a:solidFill>
                            <a:schemeClr val="tx1"/>
                          </a:solidFill>
                        </a:rPr>
                        <a:t>Join in with songs; beginning to mix colours, join in with role play games and use resources available for props; build models using construction equipment.</a:t>
                      </a:r>
                    </a:p>
                    <a:p>
                      <a:pPr algn="ctr"/>
                      <a:r>
                        <a:rPr lang="en-US" sz="1100" dirty="0"/>
                        <a:t>Sing call-and-response songs, so that children can echo phrases of songs you sing.</a:t>
                      </a:r>
                      <a:endParaRPr lang="en-GB" sz="1100" dirty="0">
                        <a:solidFill>
                          <a:schemeClr val="tx1"/>
                        </a:solidFill>
                      </a:endParaRPr>
                    </a:p>
                    <a:p>
                      <a:pPr algn="ctr"/>
                      <a:r>
                        <a:rPr lang="en-US" sz="1100" dirty="0"/>
                        <a:t>Self-portraits, junk modelling, take picture of children’s creations and record them explaining what they did.</a:t>
                      </a:r>
                    </a:p>
                    <a:p>
                      <a:pPr algn="ctr"/>
                      <a:r>
                        <a:rPr lang="en-US" sz="1100" dirty="0"/>
                        <a:t>Julia Donaldson songs Exploring sounds and how they can be changed, tapping out of simple rhythms. </a:t>
                      </a:r>
                    </a:p>
                    <a:p>
                      <a:pPr algn="ctr"/>
                      <a:r>
                        <a:rPr lang="en-US" sz="1100" dirty="0"/>
                        <a:t>Provide opportunities to work together to develop and realise creative ideas. </a:t>
                      </a:r>
                    </a:p>
                    <a:p>
                      <a:pPr algn="ctr"/>
                      <a:r>
                        <a:rPr lang="en-US" sz="1100" dirty="0"/>
                        <a:t>Superhero masks.</a:t>
                      </a:r>
                    </a:p>
                    <a:p>
                      <a:pPr algn="ctr"/>
                      <a:r>
                        <a:rPr lang="en-US" sz="1100" dirty="0"/>
                        <a:t>Introduce ‘Projects’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tx1"/>
                          </a:solidFill>
                        </a:rPr>
                        <a:t>Use different textures and materials to make houses for the three little pigs and bridges for the Three Billy Goats</a:t>
                      </a:r>
                    </a:p>
                    <a:p>
                      <a:pPr algn="ctr">
                        <a:lnSpc>
                          <a:spcPct val="107000"/>
                        </a:lnSpc>
                        <a:spcAft>
                          <a:spcPts val="800"/>
                        </a:spcAft>
                      </a:pPr>
                      <a:r>
                        <a:rPr lang="en-GB" sz="1100" dirty="0">
                          <a:solidFill>
                            <a:schemeClr val="tx1"/>
                          </a:solidFill>
                        </a:rPr>
                        <a:t>Listen to music and make their own dances in response.</a:t>
                      </a:r>
                    </a:p>
                    <a:p>
                      <a:pPr algn="ctr">
                        <a:lnSpc>
                          <a:spcPct val="107000"/>
                        </a:lnSpc>
                        <a:spcAft>
                          <a:spcPts val="800"/>
                        </a:spcAft>
                      </a:pPr>
                      <a:r>
                        <a:rPr lang="en-GB" sz="1100" dirty="0">
                          <a:solidFill>
                            <a:schemeClr val="tx1"/>
                          </a:solidFill>
                        </a:rPr>
                        <a:t>Projects</a:t>
                      </a:r>
                    </a:p>
                    <a:p>
                      <a:pPr algn="ctr">
                        <a:lnSpc>
                          <a:spcPct val="107000"/>
                        </a:lnSpc>
                        <a:spcAft>
                          <a:spcPts val="800"/>
                        </a:spcAft>
                      </a:pPr>
                      <a:r>
                        <a:rPr lang="en-US" sz="1100" dirty="0"/>
                        <a:t>Firework pictures, Christmas decorations, Christmas cards, Divas, Christmas songs/poems</a:t>
                      </a:r>
                      <a:endParaRPr lang="en-GB" sz="1100" dirty="0">
                        <a:solidFill>
                          <a:schemeClr val="tx1"/>
                        </a:solidFill>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tx1"/>
                          </a:solidFill>
                        </a:rPr>
                        <a:t> </a:t>
                      </a:r>
                      <a:r>
                        <a:rPr lang="en-US" sz="1100" dirty="0"/>
                        <a:t>The use of story maps, props, puppets &amp; story bags will encourage children to retell, invent and adapt stories.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t>Role Play Party’s and Celebrations. Role Play of The Nativity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lnSpc>
                          <a:spcPct val="107000"/>
                        </a:lnSpc>
                        <a:spcAft>
                          <a:spcPts val="800"/>
                        </a:spcAft>
                      </a:pPr>
                      <a:r>
                        <a:rPr lang="en-GB" sz="1100" dirty="0">
                          <a:solidFill>
                            <a:schemeClr val="tx1"/>
                          </a:solidFill>
                        </a:rPr>
                        <a:t>Rousseau’s Tiger / animal prints /  Designing homes for hibernating animals.</a:t>
                      </a: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rPr>
                        <a:t>Collage owls- woodwork symmetrical butterflies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tx1"/>
                          </a:solidFill>
                        </a:rPr>
                        <a:t>Children will be encouraged to select the tools and techniques they need to assemble materials that they are using </a:t>
                      </a:r>
                      <a:r>
                        <a:rPr lang="en-GB" sz="1100" dirty="0" err="1">
                          <a:solidFill>
                            <a:schemeClr val="tx1"/>
                          </a:solidFill>
                        </a:rPr>
                        <a:t>e.g</a:t>
                      </a:r>
                      <a:r>
                        <a:rPr lang="en-GB" sz="1100" dirty="0">
                          <a:solidFill>
                            <a:schemeClr val="tx1"/>
                          </a:solidFill>
                        </a:rPr>
                        <a:t> creating animal masks.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tx1"/>
                          </a:solidFill>
                        </a:rPr>
                        <a:t>Projects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t>Making lanterns, Chinese writing, puppet making, Chinese music and composition</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solidFill>
                            <a:schemeClr val="tx1"/>
                          </a:solidFill>
                        </a:rPr>
                        <a:t>Shadow Puppets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t>Teach children different techniques for joining materials, such as how to use adhesive tape and different sorts of glue. </a:t>
                      </a:r>
                      <a:endParaRPr lang="en-GB" sz="11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GB" sz="1100" dirty="0">
                          <a:solidFill>
                            <a:schemeClr val="tx1"/>
                          </a:solidFill>
                        </a:rPr>
                        <a:t>  Design and make rockets. Design and make objects they may need in space, thinking about form and function. </a:t>
                      </a:r>
                    </a:p>
                    <a:p>
                      <a:pPr algn="ctr"/>
                      <a:endParaRPr lang="en-GB" sz="1100" dirty="0">
                        <a:solidFill>
                          <a:schemeClr val="tx1"/>
                        </a:solidFill>
                      </a:endParaRPr>
                    </a:p>
                    <a:p>
                      <a:pPr algn="ctr"/>
                      <a:r>
                        <a:rPr lang="en-GB" sz="1100" dirty="0">
                          <a:solidFill>
                            <a:schemeClr val="tx1"/>
                          </a:solidFill>
                        </a:rPr>
                        <a:t>Learn a traditional African song and dance and perform it / </a:t>
                      </a:r>
                      <a:r>
                        <a:rPr lang="en-US" sz="1100" dirty="0"/>
                        <a:t>Encourage children to create their own music. </a:t>
                      </a:r>
                      <a:endParaRPr lang="en-GB" sz="11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Projects</a:t>
                      </a:r>
                    </a:p>
                    <a:p>
                      <a:pPr algn="ctr"/>
                      <a:r>
                        <a:rPr lang="en-US" sz="1100" dirty="0"/>
                        <a:t>Junk modelling, houses, bridges boats and transport. </a:t>
                      </a:r>
                    </a:p>
                    <a:p>
                      <a:pPr algn="ctr"/>
                      <a:endParaRPr lang="en-US" sz="11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Mother’s Day crafts Easter crafts Home Corner role play </a:t>
                      </a:r>
                      <a:endParaRPr lang="en-US" sz="1100" dirty="0">
                        <a:solidFill>
                          <a:schemeClr val="tx1"/>
                        </a:solidFill>
                      </a:endParaRPr>
                    </a:p>
                    <a:p>
                      <a:pPr algn="ctr"/>
                      <a:r>
                        <a:rPr lang="en-US" sz="1100" dirty="0"/>
                        <a:t>Exploration of other countries – dressing up in different costumes.</a:t>
                      </a:r>
                    </a:p>
                    <a:p>
                      <a:pPr algn="ctr"/>
                      <a:r>
                        <a:rPr lang="en-US" sz="1100" dirty="0"/>
                        <a:t>Retelling familiar stories Creating out of space pictures </a:t>
                      </a:r>
                    </a:p>
                    <a:p>
                      <a:pPr algn="ctr"/>
                      <a:r>
                        <a:rPr lang="en-US" sz="1100" dirty="0"/>
                        <a:t>Provide children with a range of materials for children to construct with</a:t>
                      </a:r>
                      <a:endParaRPr lang="en-GB" sz="11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lnSpc>
                          <a:spcPct val="107000"/>
                        </a:lnSpc>
                        <a:spcAft>
                          <a:spcPts val="800"/>
                        </a:spcAft>
                      </a:pPr>
                      <a:r>
                        <a:rPr lang="en-GB" sz="1100" dirty="0">
                          <a:solidFill>
                            <a:schemeClr val="tx1"/>
                          </a:solidFill>
                        </a:rPr>
                        <a:t>Make different textures; make  patterns using different colours.</a:t>
                      </a:r>
                      <a:r>
                        <a:rPr lang="en-GB" sz="1100" baseline="0" dirty="0">
                          <a:solidFill>
                            <a:schemeClr val="tx1"/>
                          </a:solidFill>
                        </a:rPr>
                        <a:t> Sculptures- </a:t>
                      </a:r>
                      <a:r>
                        <a:rPr lang="en-GB" sz="1100" dirty="0">
                          <a:solidFill>
                            <a:schemeClr val="tx1"/>
                          </a:solidFill>
                        </a:rPr>
                        <a:t>Andy Goldsworthy link.</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tx1"/>
                          </a:solidFill>
                        </a:rPr>
                        <a:t>Children will explore ways to protect the growing of plants by designing scarecrows.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tx1"/>
                          </a:solidFill>
                        </a:rPr>
                        <a:t>Collage-farm animals / Making houses. </a:t>
                      </a:r>
                      <a:r>
                        <a:rPr lang="en-US" sz="1100" dirty="0"/>
                        <a:t>Pastel drawings, printing, patterns on Easter eggs, Life cycles, Flowers-Sun flowers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solidFill>
                            <a:schemeClr val="tx1"/>
                          </a:solidFill>
                        </a:rPr>
                        <a:t>Projects</a:t>
                      </a: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t>Begin mixed media art using stimulus of Artist  and Author – Phoebe Wahl – Sonya’s Chicken</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t>Provide a wide range of props for play which encourage imagination.</a:t>
                      </a:r>
                      <a:endParaRPr lang="en-GB" sz="11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100" dirty="0">
                          <a:solidFill>
                            <a:schemeClr val="tx1"/>
                          </a:solidFill>
                        </a:rPr>
                        <a:t>Sand pictures / Rainbow fish collages</a:t>
                      </a:r>
                    </a:p>
                    <a:p>
                      <a:pPr algn="ctr"/>
                      <a:endParaRPr lang="en-US" sz="1100" dirty="0">
                        <a:solidFill>
                          <a:schemeClr val="tx1"/>
                        </a:solidFill>
                      </a:endParaRPr>
                    </a:p>
                    <a:p>
                      <a:pPr algn="ctr"/>
                      <a:r>
                        <a:rPr lang="en-US" sz="1100" dirty="0">
                          <a:solidFill>
                            <a:schemeClr val="tx1"/>
                          </a:solidFill>
                        </a:rPr>
                        <a:t>Projects</a:t>
                      </a:r>
                    </a:p>
                    <a:p>
                      <a:pPr algn="ctr"/>
                      <a:endParaRPr lang="en-US" sz="1100" dirty="0">
                        <a:solidFill>
                          <a:schemeClr val="tx1"/>
                        </a:solidFill>
                      </a:endParaRPr>
                    </a:p>
                    <a:p>
                      <a:pPr algn="ctr"/>
                      <a:r>
                        <a:rPr lang="en-US" sz="1100" dirty="0">
                          <a:solidFill>
                            <a:schemeClr val="tx1"/>
                          </a:solidFill>
                        </a:rPr>
                        <a:t>Under the sea music performance</a:t>
                      </a:r>
                    </a:p>
                    <a:p>
                      <a:pPr algn="ctr"/>
                      <a:endParaRPr lang="en-US" sz="11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Paper plate jellyfish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Salt dough fossils </a:t>
                      </a:r>
                    </a:p>
                    <a:p>
                      <a:pPr algn="ctr"/>
                      <a:endParaRPr lang="en-US" sz="1100" dirty="0">
                        <a:solidFill>
                          <a:schemeClr val="tx1"/>
                        </a:solidFill>
                      </a:endParaRPr>
                    </a:p>
                    <a:p>
                      <a:pPr algn="ctr"/>
                      <a:r>
                        <a:rPr lang="en-US" sz="1100" dirty="0">
                          <a:solidFill>
                            <a:schemeClr val="tx1"/>
                          </a:solidFill>
                        </a:rPr>
                        <a:t>Puppet shows: </a:t>
                      </a:r>
                      <a:r>
                        <a:rPr lang="en-US" sz="1100" dirty="0"/>
                        <a:t>Provide a wide range of props for play which encourage imagination.</a:t>
                      </a:r>
                    </a:p>
                    <a:p>
                      <a:pPr algn="ctr"/>
                      <a:endParaRPr lang="en-US" sz="1100" dirty="0"/>
                    </a:p>
                    <a:p>
                      <a:pPr algn="ctr"/>
                      <a:endParaRPr lang="en-US" sz="1100" dirty="0">
                        <a:solidFill>
                          <a:schemeClr val="tx1"/>
                        </a:solidFill>
                      </a:endParaRPr>
                    </a:p>
                    <a:p>
                      <a:pPr algn="ctr"/>
                      <a:r>
                        <a:rPr lang="en-US" sz="1100" dirty="0"/>
                        <a:t>Water pictures, collage, shading by adding black or white, colour mixing for beach huts, making passports. </a:t>
                      </a:r>
                    </a:p>
                    <a:p>
                      <a:pPr algn="ctr"/>
                      <a:endParaRPr lang="en-US" sz="1100" dirty="0">
                        <a:solidFill>
                          <a:schemeClr val="tx1"/>
                        </a:solidFill>
                      </a:endParaRPr>
                    </a:p>
                    <a:p>
                      <a:pPr algn="ctr"/>
                      <a:r>
                        <a:rPr lang="en-US" sz="1100" dirty="0"/>
                        <a:t>Colour mixing – underwater pictures. </a:t>
                      </a:r>
                    </a:p>
                    <a:p>
                      <a:pPr algn="ctr"/>
                      <a:endParaRPr lang="en-US" sz="1100" dirty="0">
                        <a:solidFill>
                          <a:schemeClr val="tx1"/>
                        </a:solidFill>
                      </a:endParaRPr>
                    </a:p>
                    <a:p>
                      <a:pPr algn="ctr"/>
                      <a:r>
                        <a:rPr lang="en-US" sz="1100" dirty="0">
                          <a:solidFill>
                            <a:schemeClr val="tx1"/>
                          </a:solidFill>
                        </a:rPr>
                        <a:t>Father’s Day Crafts </a:t>
                      </a:r>
                      <a:endParaRPr lang="en-GB" sz="11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bl>
          </a:graphicData>
        </a:graphic>
      </p:graphicFrame>
      <p:pic>
        <p:nvPicPr>
          <p:cNvPr id="3076" name="Picture 4" descr="See the source image">
            <a:extLst>
              <a:ext uri="{FF2B5EF4-FFF2-40B4-BE49-F238E27FC236}">
                <a16:creationId xmlns:a16="http://schemas.microsoft.com/office/drawing/2014/main" id="{706D85D1-16BB-4B06-B2CA-7F9990E63E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516" y="136847"/>
            <a:ext cx="910518" cy="9105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E86068C-E4F3-4063-B847-D2FC77DC8B1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360602" y="68137"/>
            <a:ext cx="614034" cy="614034"/>
          </a:xfrm>
          <a:prstGeom prst="rect">
            <a:avLst/>
          </a:prstGeom>
        </p:spPr>
      </p:pic>
      <p:pic>
        <p:nvPicPr>
          <p:cNvPr id="5" name="Picture 4">
            <a:extLst>
              <a:ext uri="{FF2B5EF4-FFF2-40B4-BE49-F238E27FC236}">
                <a16:creationId xmlns:a16="http://schemas.microsoft.com/office/drawing/2014/main" id="{3F4432A0-F523-4F37-9145-061956227A8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20786153">
            <a:off x="8261126" y="57183"/>
            <a:ext cx="423530" cy="423530"/>
          </a:xfrm>
          <a:prstGeom prst="rect">
            <a:avLst/>
          </a:prstGeom>
        </p:spPr>
      </p:pic>
    </p:spTree>
    <p:extLst>
      <p:ext uri="{BB962C8B-B14F-4D97-AF65-F5344CB8AC3E}">
        <p14:creationId xmlns:p14="http://schemas.microsoft.com/office/powerpoint/2010/main" val="1583067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62372"/>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561573885"/>
              </p:ext>
            </p:extLst>
          </p:nvPr>
        </p:nvGraphicFramePr>
        <p:xfrm>
          <a:off x="366318" y="506944"/>
          <a:ext cx="11459364" cy="5730240"/>
        </p:xfrm>
        <a:graphic>
          <a:graphicData uri="http://schemas.openxmlformats.org/drawingml/2006/table">
            <a:tbl>
              <a:tblPr firstRow="1" bandRow="1">
                <a:tableStyleId>{5C22544A-7EE6-4342-B048-85BDC9FD1C3A}</a:tableStyleId>
              </a:tblPr>
              <a:tblGrid>
                <a:gridCol w="1682603">
                  <a:extLst>
                    <a:ext uri="{9D8B030D-6E8A-4147-A177-3AD203B41FA5}">
                      <a16:colId xmlns:a16="http://schemas.microsoft.com/office/drawing/2014/main" val="385991600"/>
                    </a:ext>
                  </a:extLst>
                </a:gridCol>
                <a:gridCol w="1591501">
                  <a:extLst>
                    <a:ext uri="{9D8B030D-6E8A-4147-A177-3AD203B41FA5}">
                      <a16:colId xmlns:a16="http://schemas.microsoft.com/office/drawing/2014/main" val="2865123548"/>
                    </a:ext>
                  </a:extLst>
                </a:gridCol>
                <a:gridCol w="1206786">
                  <a:extLst>
                    <a:ext uri="{9D8B030D-6E8A-4147-A177-3AD203B41FA5}">
                      <a16:colId xmlns:a16="http://schemas.microsoft.com/office/drawing/2014/main" val="872926247"/>
                    </a:ext>
                  </a:extLst>
                </a:gridCol>
                <a:gridCol w="2068497">
                  <a:extLst>
                    <a:ext uri="{9D8B030D-6E8A-4147-A177-3AD203B41FA5}">
                      <a16:colId xmlns:a16="http://schemas.microsoft.com/office/drawing/2014/main" val="1315738151"/>
                    </a:ext>
                  </a:extLst>
                </a:gridCol>
                <a:gridCol w="1384916">
                  <a:extLst>
                    <a:ext uri="{9D8B030D-6E8A-4147-A177-3AD203B41FA5}">
                      <a16:colId xmlns:a16="http://schemas.microsoft.com/office/drawing/2014/main" val="2709165749"/>
                    </a:ext>
                  </a:extLst>
                </a:gridCol>
                <a:gridCol w="2148396">
                  <a:extLst>
                    <a:ext uri="{9D8B030D-6E8A-4147-A177-3AD203B41FA5}">
                      <a16:colId xmlns:a16="http://schemas.microsoft.com/office/drawing/2014/main" val="2335150482"/>
                    </a:ext>
                  </a:extLst>
                </a:gridCol>
                <a:gridCol w="1376665">
                  <a:extLst>
                    <a:ext uri="{9D8B030D-6E8A-4147-A177-3AD203B41FA5}">
                      <a16:colId xmlns:a16="http://schemas.microsoft.com/office/drawing/2014/main" val="4046203905"/>
                    </a:ext>
                  </a:extLst>
                </a:gridCol>
              </a:tblGrid>
              <a:tr h="327592">
                <a:tc gridSpan="7">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Early Learning Goals – for the </a:t>
                      </a:r>
                      <a:r>
                        <a:rPr lang="en-US" sz="2800" dirty="0">
                          <a:solidFill>
                            <a:srgbClr val="FF0000"/>
                          </a:solidFill>
                          <a:latin typeface="Amatic SC" panose="00000500000000000000" pitchFamily="2" charset="-79"/>
                          <a:cs typeface="Amatic SC" panose="00000500000000000000" pitchFamily="2" charset="-79"/>
                        </a:rPr>
                        <a:t>end of the year  </a:t>
                      </a:r>
                      <a:r>
                        <a:rPr lang="en-US" sz="2400" dirty="0">
                          <a:solidFill>
                            <a:srgbClr val="FF0000"/>
                          </a:solidFill>
                          <a:latin typeface="Amatic SC" panose="00000500000000000000" pitchFamily="2" charset="-79"/>
                          <a:cs typeface="Amatic SC" panose="00000500000000000000" pitchFamily="2" charset="-79"/>
                        </a:rPr>
                        <a:t>- </a:t>
                      </a:r>
                      <a:r>
                        <a:rPr lang="en-US" sz="2400" dirty="0">
                          <a:solidFill>
                            <a:schemeClr val="bg1">
                              <a:lumMod val="50000"/>
                            </a:schemeClr>
                          </a:solidFill>
                          <a:latin typeface="Amatic SC" panose="00000500000000000000" pitchFamily="2" charset="-79"/>
                          <a:cs typeface="Amatic SC" panose="00000500000000000000" pitchFamily="2" charset="-79"/>
                        </a:rPr>
                        <a:t>Holistic / best fit Judgement! </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Early Learning Goals </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288791">
                <a:tc>
                  <a:txBody>
                    <a:bodyPr/>
                    <a:lstStyle/>
                    <a:p>
                      <a:pPr algn="r"/>
                      <a:r>
                        <a:rPr lang="en-US" sz="1400" b="1" dirty="0">
                          <a:latin typeface="Amatic SC" panose="00000500000000000000" pitchFamily="2" charset="-79"/>
                          <a:cs typeface="Amatic SC" panose="00000500000000000000" pitchFamily="2" charset="-79"/>
                        </a:rPr>
                        <a:t>Communication and Language </a:t>
                      </a:r>
                      <a:endParaRPr lang="en-GB" sz="1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r"/>
                      <a:r>
                        <a:rPr lang="en-US" sz="1400" b="1" dirty="0">
                          <a:latin typeface="Amatic SC" panose="00000500000000000000" pitchFamily="2" charset="-79"/>
                          <a:cs typeface="Amatic SC" panose="00000500000000000000" pitchFamily="2" charset="-79"/>
                        </a:rPr>
                        <a:t>Personal, social, emotional development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dirty="0">
                          <a:latin typeface="Amatic SC" panose="00000500000000000000" pitchFamily="2" charset="-79"/>
                          <a:cs typeface="Amatic SC" panose="00000500000000000000" pitchFamily="2" charset="-79"/>
                        </a:rPr>
                        <a:t>Physical </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dirty="0">
                          <a:latin typeface="Amatic SC" panose="00000500000000000000" pitchFamily="2" charset="-79"/>
                          <a:cs typeface="Amatic SC" panose="00000500000000000000" pitchFamily="2" charset="-79"/>
                        </a:rPr>
                        <a:t>Development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r"/>
                      <a:r>
                        <a:rPr lang="en-US" sz="1400" b="1" dirty="0">
                          <a:latin typeface="Amatic SC" panose="00000500000000000000" pitchFamily="2" charset="-79"/>
                          <a:cs typeface="Amatic SC" panose="00000500000000000000" pitchFamily="2" charset="-79"/>
                        </a:rPr>
                        <a:t>Literacy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dirty="0" err="1">
                          <a:latin typeface="Amatic SC" panose="00000500000000000000" pitchFamily="2" charset="-79"/>
                          <a:cs typeface="Amatic SC" panose="00000500000000000000" pitchFamily="2" charset="-79"/>
                        </a:rPr>
                        <a:t>Maths</a:t>
                      </a:r>
                      <a:r>
                        <a:rPr lang="en-US" sz="1400" b="1" dirty="0">
                          <a:latin typeface="Amatic SC" panose="00000500000000000000" pitchFamily="2" charset="-79"/>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a:r>
                        <a:rPr lang="en-US" sz="1400" b="1" dirty="0">
                          <a:latin typeface="Amatic SC" panose="00000500000000000000" pitchFamily="2" charset="-79"/>
                          <a:cs typeface="Amatic SC" panose="00000500000000000000" pitchFamily="2" charset="-79"/>
                        </a:rPr>
                        <a:t>Understanding the World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dirty="0">
                          <a:latin typeface="Amatic SC" panose="00000500000000000000" pitchFamily="2" charset="-79"/>
                          <a:cs typeface="Amatic SC" panose="00000500000000000000" pitchFamily="2" charset="-79"/>
                        </a:rPr>
                        <a:t>Expressive arts and design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0">
                <a:tc>
                  <a:txBody>
                    <a:bodyPr/>
                    <a:lstStyle/>
                    <a:p>
                      <a:pPr algn="ctr"/>
                      <a:r>
                        <a:rPr lang="en-US" sz="700" b="1" dirty="0">
                          <a:latin typeface="+mn-lt"/>
                        </a:rPr>
                        <a:t>ELG: Listening, Attention and Understanding</a:t>
                      </a:r>
                    </a:p>
                    <a:p>
                      <a:pPr algn="ctr"/>
                      <a:endParaRPr lang="en-US" sz="700" dirty="0">
                        <a:latin typeface="+mn-lt"/>
                      </a:endParaRPr>
                    </a:p>
                    <a:p>
                      <a:pPr algn="ctr"/>
                      <a:r>
                        <a:rPr lang="en-US" sz="700" dirty="0">
                          <a:latin typeface="+mn-lt"/>
                        </a:rPr>
                        <a:t> Listen attentively and respond to what they hear with relevant questions, comments and actions when being read to and during whole class discussions and small group interactions</a:t>
                      </a:r>
                    </a:p>
                    <a:p>
                      <a:pPr algn="ctr"/>
                      <a:endParaRPr lang="en-US" sz="700" dirty="0">
                        <a:latin typeface="+mn-lt"/>
                      </a:endParaRPr>
                    </a:p>
                    <a:p>
                      <a:pPr algn="ctr"/>
                      <a:r>
                        <a:rPr lang="en-US" sz="700" dirty="0">
                          <a:latin typeface="+mn-lt"/>
                        </a:rPr>
                        <a:t> Make comments about what they have heard and ask questions to clarify their understanding</a:t>
                      </a:r>
                    </a:p>
                    <a:p>
                      <a:pPr algn="ctr"/>
                      <a:endParaRPr lang="en-US" sz="700" dirty="0">
                        <a:latin typeface="+mn-lt"/>
                      </a:endParaRPr>
                    </a:p>
                    <a:p>
                      <a:pPr algn="ctr"/>
                      <a:r>
                        <a:rPr lang="en-US" sz="700" dirty="0">
                          <a:latin typeface="+mn-lt"/>
                        </a:rPr>
                        <a:t> Hold conversation when engaged in back-and-forth exchanges with their teacher and peers</a:t>
                      </a:r>
                    </a:p>
                    <a:p>
                      <a:pPr algn="ctr"/>
                      <a:endParaRPr lang="en-US" sz="700" b="0" dirty="0">
                        <a:latin typeface="+mn-lt"/>
                        <a:cs typeface="Amatic SC" panose="00000500000000000000" pitchFamily="2" charset="-79"/>
                      </a:endParaRPr>
                    </a:p>
                    <a:p>
                      <a:pPr algn="ctr"/>
                      <a:r>
                        <a:rPr lang="en-US" sz="700" b="1" dirty="0">
                          <a:latin typeface="+mn-lt"/>
                        </a:rPr>
                        <a:t>ELG: Speaking</a:t>
                      </a:r>
                    </a:p>
                    <a:p>
                      <a:pPr algn="ctr"/>
                      <a:endParaRPr lang="en-US" sz="700" dirty="0">
                        <a:latin typeface="+mn-lt"/>
                      </a:endParaRPr>
                    </a:p>
                    <a:p>
                      <a:pPr algn="ctr"/>
                      <a:r>
                        <a:rPr lang="en-US" sz="700" dirty="0">
                          <a:latin typeface="+mn-lt"/>
                        </a:rPr>
                        <a:t>Participate in small group, class and one-to-one discussions, offering their own ideas, using recently introduced vocabulary. </a:t>
                      </a:r>
                    </a:p>
                    <a:p>
                      <a:pPr algn="ctr"/>
                      <a:endParaRPr lang="en-US" sz="700" dirty="0">
                        <a:latin typeface="+mn-lt"/>
                      </a:endParaRPr>
                    </a:p>
                    <a:p>
                      <a:pPr algn="ctr"/>
                      <a:r>
                        <a:rPr lang="en-US" sz="700" dirty="0">
                          <a:latin typeface="+mn-lt"/>
                        </a:rPr>
                        <a:t>Offer explanations for why things might happen, making use of recently introduced vocabulary from stories, non-fiction, rhymes and poems when appropriate. </a:t>
                      </a:r>
                    </a:p>
                    <a:p>
                      <a:pPr algn="ctr"/>
                      <a:endParaRPr lang="en-US" sz="700" dirty="0">
                        <a:latin typeface="+mn-lt"/>
                      </a:endParaRPr>
                    </a:p>
                    <a:p>
                      <a:pPr algn="ctr"/>
                      <a:r>
                        <a:rPr lang="en-US" sz="700" dirty="0">
                          <a:latin typeface="+mn-lt"/>
                        </a:rPr>
                        <a:t> Express their ideas and feelings about their experiences using full sentences, including use of past, present and future tenses and making use of conjunctions, with modelling and support from their teacher. </a:t>
                      </a:r>
                      <a:endParaRPr lang="en-US" sz="700" b="0" dirty="0">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sz="700" b="1" dirty="0">
                          <a:latin typeface="+mn-lt"/>
                        </a:rPr>
                        <a:t>ELG: Self-Regulation </a:t>
                      </a:r>
                    </a:p>
                    <a:p>
                      <a:pPr algn="ctr"/>
                      <a:endParaRPr lang="en-US" sz="700" dirty="0">
                        <a:latin typeface="+mn-lt"/>
                      </a:endParaRPr>
                    </a:p>
                    <a:p>
                      <a:pPr algn="ctr"/>
                      <a:r>
                        <a:rPr lang="en-US" sz="700" dirty="0">
                          <a:latin typeface="+mn-lt"/>
                        </a:rPr>
                        <a:t>Show an understanding of their own feelings and those of others, and begin to regulate their behaviour accordingly. </a:t>
                      </a:r>
                    </a:p>
                    <a:p>
                      <a:pPr algn="ctr"/>
                      <a:endParaRPr lang="en-US" sz="700" dirty="0">
                        <a:latin typeface="+mn-lt"/>
                      </a:endParaRPr>
                    </a:p>
                    <a:p>
                      <a:pPr algn="ctr"/>
                      <a:r>
                        <a:rPr lang="en-US" sz="700" dirty="0">
                          <a:latin typeface="+mn-lt"/>
                        </a:rPr>
                        <a:t> Set and work towards simple goals, being able to wait for what they want and control their immediate impulses when appropriate. </a:t>
                      </a:r>
                    </a:p>
                    <a:p>
                      <a:pPr algn="ctr"/>
                      <a:endParaRPr lang="en-US" sz="700" dirty="0">
                        <a:latin typeface="+mn-lt"/>
                      </a:endParaRPr>
                    </a:p>
                    <a:p>
                      <a:pPr algn="ctr"/>
                      <a:r>
                        <a:rPr lang="en-US" sz="700" dirty="0">
                          <a:latin typeface="+mn-lt"/>
                        </a:rPr>
                        <a:t>Give focused attention to what the teacher says, responding appropriately even when engaged in activity, and show an ability to follow instructions involving several ideas or actions.</a:t>
                      </a:r>
                    </a:p>
                    <a:p>
                      <a:pPr algn="ctr"/>
                      <a:endParaRPr lang="en-US" sz="700" b="1" dirty="0">
                        <a:latin typeface="+mn-lt"/>
                      </a:endParaRPr>
                    </a:p>
                    <a:p>
                      <a:pPr algn="ctr"/>
                      <a:r>
                        <a:rPr lang="en-US" sz="700" b="1" dirty="0">
                          <a:latin typeface="+mn-lt"/>
                        </a:rPr>
                        <a:t> ELG: Managing Self </a:t>
                      </a:r>
                    </a:p>
                    <a:p>
                      <a:pPr algn="ctr"/>
                      <a:endParaRPr lang="en-US" sz="700" dirty="0">
                        <a:latin typeface="+mn-lt"/>
                      </a:endParaRPr>
                    </a:p>
                    <a:p>
                      <a:pPr algn="ctr"/>
                      <a:r>
                        <a:rPr lang="en-US" sz="700" dirty="0">
                          <a:latin typeface="+mn-lt"/>
                        </a:rPr>
                        <a:t>Be confident to try new activities and show independence, resilience and perseverance in the face of challenge. </a:t>
                      </a:r>
                    </a:p>
                    <a:p>
                      <a:pPr algn="ctr"/>
                      <a:endParaRPr lang="en-US" sz="700" dirty="0">
                        <a:latin typeface="+mn-lt"/>
                      </a:endParaRPr>
                    </a:p>
                    <a:p>
                      <a:pPr algn="ctr"/>
                      <a:r>
                        <a:rPr lang="en-US" sz="700" dirty="0">
                          <a:latin typeface="+mn-lt"/>
                        </a:rPr>
                        <a:t>Explain the reasons for rules, know right from wrong and try to behave accordingly. </a:t>
                      </a:r>
                    </a:p>
                    <a:p>
                      <a:pPr algn="ctr"/>
                      <a:endParaRPr lang="en-US" sz="700" dirty="0">
                        <a:latin typeface="+mn-lt"/>
                      </a:endParaRPr>
                    </a:p>
                    <a:p>
                      <a:pPr algn="ctr"/>
                      <a:r>
                        <a:rPr lang="en-US" sz="700" dirty="0">
                          <a:latin typeface="+mn-lt"/>
                        </a:rPr>
                        <a:t>Manage their own basic hygiene and personal needs, including dressing, going to the toilet and understanding the importance of healthy food choices. </a:t>
                      </a:r>
                    </a:p>
                    <a:p>
                      <a:pPr algn="ctr"/>
                      <a:endParaRPr lang="en-US" sz="700" dirty="0">
                        <a:latin typeface="+mn-lt"/>
                      </a:endParaRPr>
                    </a:p>
                    <a:p>
                      <a:pPr algn="ctr"/>
                      <a:endParaRPr lang="en-US" sz="700" dirty="0">
                        <a:latin typeface="+mn-lt"/>
                      </a:endParaRPr>
                    </a:p>
                    <a:p>
                      <a:pPr algn="ctr"/>
                      <a:r>
                        <a:rPr lang="en-US" sz="700" dirty="0">
                          <a:latin typeface="+mn-lt"/>
                        </a:rPr>
                        <a:t>ELG: Building Relationships </a:t>
                      </a:r>
                    </a:p>
                    <a:p>
                      <a:pPr algn="ctr"/>
                      <a:endParaRPr lang="en-US" sz="700" dirty="0">
                        <a:latin typeface="+mn-lt"/>
                      </a:endParaRPr>
                    </a:p>
                    <a:p>
                      <a:pPr algn="ctr"/>
                      <a:endParaRPr lang="en-US" sz="700" dirty="0">
                        <a:latin typeface="+mn-lt"/>
                      </a:endParaRPr>
                    </a:p>
                    <a:p>
                      <a:pPr algn="ctr"/>
                      <a:r>
                        <a:rPr lang="en-US" sz="700" dirty="0">
                          <a:latin typeface="+mn-lt"/>
                        </a:rPr>
                        <a:t>Work and play cooperatively and take turns with others.</a:t>
                      </a:r>
                    </a:p>
                    <a:p>
                      <a:pPr algn="ctr"/>
                      <a:endParaRPr lang="en-US" sz="700" dirty="0">
                        <a:latin typeface="+mn-lt"/>
                      </a:endParaRPr>
                    </a:p>
                    <a:p>
                      <a:pPr algn="ctr"/>
                      <a:r>
                        <a:rPr lang="en-US" sz="700" dirty="0">
                          <a:latin typeface="+mn-lt"/>
                        </a:rPr>
                        <a:t>Form positive attachments to adults and friendships with peers;. </a:t>
                      </a:r>
                    </a:p>
                    <a:p>
                      <a:pPr algn="ctr"/>
                      <a:endParaRPr lang="en-US" sz="700" dirty="0">
                        <a:latin typeface="+mn-lt"/>
                      </a:endParaRPr>
                    </a:p>
                    <a:p>
                      <a:pPr algn="ctr"/>
                      <a:r>
                        <a:rPr lang="en-US" sz="700" dirty="0">
                          <a:latin typeface="+mn-lt"/>
                        </a:rPr>
                        <a:t>Show sensitivity to their own and to others’ needs. </a:t>
                      </a:r>
                      <a:endParaRPr lang="en-GB" sz="700" dirty="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b="1" dirty="0">
                          <a:latin typeface="+mn-lt"/>
                        </a:rPr>
                        <a:t>ELG: Gross Motor Skills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Negotiate space and obstacles safely, with consideration for themselves and others.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 Demonstrate strength, balance and coordination when playing. </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700" dirty="0">
                        <a:latin typeface="+mn-lt"/>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Move energetically, such as running, jumping, dancing, hopping, skipping and climbing.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b="1" dirty="0">
                          <a:latin typeface="+mn-lt"/>
                        </a:rPr>
                        <a:t>ELG: Fine Motor Skills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Hold a pencil effectively in preparation for fluent writing – using the tripod grip in almost all cases.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Use a range of small tools, including scissors, paint brushes and cutlery.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Begin to show accuracy and care when drawing. </a:t>
                      </a:r>
                      <a:endParaRPr lang="en-GB" sz="700" dirty="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b="1" dirty="0">
                          <a:latin typeface="+mn-lt"/>
                        </a:rPr>
                        <a:t>ELG: Comprehension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 Demonstrate understanding of what has been read to them by retelling stories and narratives using their own words and recently introduced vocabulary.</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 Anticipate – where appropriate – key events in stories.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Use and understand recently introduced vocabulary during discussions about stories, non-fiction, rhymes and poems and during role-play.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b="1" dirty="0">
                          <a:latin typeface="+mn-lt"/>
                        </a:rPr>
                        <a:t>ELG: Word Reading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Say a sound for each letter in the alphabet and at least 10 digraphs.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Read words consistent with their phonic knowledge by sound-blending.</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Read aloud simple sentences and books that are consistent with their phonic knowledge, including some common exception words.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b="1" dirty="0">
                          <a:latin typeface="+mn-lt"/>
                        </a:rPr>
                        <a:t> ELG: Writing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Write recognisable letters, most of which are correctly formed.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Spell words by identifying sounds in them and representing the sounds with a letter or letters.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700" dirty="0">
                          <a:latin typeface="+mn-lt"/>
                        </a:rPr>
                        <a:t> Write simple phrases and sentences that can be read by others.</a:t>
                      </a:r>
                      <a:endParaRPr lang="en-GB" sz="700" dirty="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7000"/>
                        </a:lnSpc>
                        <a:spcAft>
                          <a:spcPts val="800"/>
                        </a:spcAft>
                      </a:pPr>
                      <a:r>
                        <a:rPr lang="en-US" sz="700" b="1" dirty="0">
                          <a:latin typeface="+mn-lt"/>
                        </a:rPr>
                        <a:t>ELG: Number </a:t>
                      </a:r>
                    </a:p>
                    <a:p>
                      <a:pPr algn="ctr">
                        <a:lnSpc>
                          <a:spcPct val="107000"/>
                        </a:lnSpc>
                        <a:spcAft>
                          <a:spcPts val="800"/>
                        </a:spcAft>
                      </a:pPr>
                      <a:r>
                        <a:rPr lang="en-US" sz="700" dirty="0">
                          <a:latin typeface="+mn-lt"/>
                        </a:rPr>
                        <a:t>Have a deep understanding of number to 10, including the composition of each number; </a:t>
                      </a:r>
                    </a:p>
                    <a:p>
                      <a:pPr algn="ctr">
                        <a:lnSpc>
                          <a:spcPct val="107000"/>
                        </a:lnSpc>
                        <a:spcAft>
                          <a:spcPts val="800"/>
                        </a:spcAft>
                      </a:pPr>
                      <a:r>
                        <a:rPr lang="en-US" sz="700" dirty="0" err="1">
                          <a:latin typeface="+mn-lt"/>
                        </a:rPr>
                        <a:t>Subitise</a:t>
                      </a:r>
                      <a:r>
                        <a:rPr lang="en-US" sz="700" dirty="0">
                          <a:latin typeface="+mn-lt"/>
                        </a:rPr>
                        <a:t> (recognise quantities without counting) up to 5; - Automatically recall (without reference to rhymes, counting or other aids) number bonds up to 5 (including subtraction facts) and some number bonds to 10, including double facts. </a:t>
                      </a:r>
                    </a:p>
                    <a:p>
                      <a:pPr algn="ctr">
                        <a:lnSpc>
                          <a:spcPct val="107000"/>
                        </a:lnSpc>
                        <a:spcAft>
                          <a:spcPts val="800"/>
                        </a:spcAft>
                      </a:pPr>
                      <a:r>
                        <a:rPr lang="en-US" sz="700" b="1" dirty="0">
                          <a:latin typeface="+mn-lt"/>
                        </a:rPr>
                        <a:t>ELG: Numerical Patterns </a:t>
                      </a:r>
                    </a:p>
                    <a:p>
                      <a:pPr algn="ctr">
                        <a:lnSpc>
                          <a:spcPct val="107000"/>
                        </a:lnSpc>
                        <a:spcAft>
                          <a:spcPts val="800"/>
                        </a:spcAft>
                      </a:pPr>
                      <a:r>
                        <a:rPr lang="en-US" sz="700" dirty="0">
                          <a:latin typeface="+mn-lt"/>
                        </a:rPr>
                        <a:t>Verbally count beyond 20, recognising the pattern of the counting system; - Compare quantities up to 10 in different contexts, recognising when one quantity is greater than, less than or the same as the other quantity. </a:t>
                      </a:r>
                    </a:p>
                    <a:p>
                      <a:pPr algn="ctr">
                        <a:lnSpc>
                          <a:spcPct val="107000"/>
                        </a:lnSpc>
                        <a:spcAft>
                          <a:spcPts val="800"/>
                        </a:spcAft>
                      </a:pPr>
                      <a:r>
                        <a:rPr lang="en-US" sz="700" dirty="0">
                          <a:latin typeface="+mn-lt"/>
                        </a:rPr>
                        <a:t> Explore and represent patterns within numbers up to 10, including evens and odds, double facts and how quantities can be distributed equally.</a:t>
                      </a:r>
                      <a:endParaRPr lang="en-GB" sz="700" dirty="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700" b="1" dirty="0">
                          <a:latin typeface="+mn-lt"/>
                        </a:rPr>
                        <a:t>ELG: Past and Present </a:t>
                      </a:r>
                    </a:p>
                    <a:p>
                      <a:pPr algn="ctr"/>
                      <a:endParaRPr lang="en-US" sz="700" dirty="0">
                        <a:latin typeface="+mn-lt"/>
                      </a:endParaRPr>
                    </a:p>
                    <a:p>
                      <a:pPr algn="ctr"/>
                      <a:r>
                        <a:rPr lang="en-US" sz="700" dirty="0">
                          <a:latin typeface="+mn-lt"/>
                        </a:rPr>
                        <a:t>Talk about the lives of the people around them and their roles in society.</a:t>
                      </a:r>
                    </a:p>
                    <a:p>
                      <a:pPr algn="ctr"/>
                      <a:endParaRPr lang="en-US" sz="700" dirty="0">
                        <a:latin typeface="+mn-lt"/>
                      </a:endParaRPr>
                    </a:p>
                    <a:p>
                      <a:pPr algn="ctr"/>
                      <a:r>
                        <a:rPr lang="en-US" sz="700" dirty="0">
                          <a:latin typeface="+mn-lt"/>
                        </a:rPr>
                        <a:t>Know some similarities and differences between things in the past and now, drawing on their experiences and what has been read in class. </a:t>
                      </a:r>
                    </a:p>
                    <a:p>
                      <a:pPr algn="ctr"/>
                      <a:endParaRPr lang="en-US" sz="700" dirty="0">
                        <a:latin typeface="+mn-lt"/>
                      </a:endParaRPr>
                    </a:p>
                    <a:p>
                      <a:pPr algn="ctr"/>
                      <a:r>
                        <a:rPr lang="en-US" sz="700" dirty="0">
                          <a:latin typeface="+mn-lt"/>
                        </a:rPr>
                        <a:t>Understand the past through settings, characters and events encountered in books read in class and storytelling.</a:t>
                      </a:r>
                    </a:p>
                    <a:p>
                      <a:pPr algn="ctr"/>
                      <a:endParaRPr lang="en-US" sz="700" dirty="0">
                        <a:latin typeface="+mn-lt"/>
                      </a:endParaRPr>
                    </a:p>
                    <a:p>
                      <a:pPr algn="ctr"/>
                      <a:r>
                        <a:rPr lang="en-US" sz="700" b="1" dirty="0">
                          <a:latin typeface="+mn-lt"/>
                        </a:rPr>
                        <a:t> ELG: People, Culture and Communities </a:t>
                      </a:r>
                    </a:p>
                    <a:p>
                      <a:pPr algn="ctr"/>
                      <a:endParaRPr lang="en-US" sz="700" dirty="0">
                        <a:latin typeface="+mn-lt"/>
                      </a:endParaRPr>
                    </a:p>
                    <a:p>
                      <a:pPr algn="ctr"/>
                      <a:r>
                        <a:rPr lang="en-US" sz="700" dirty="0">
                          <a:latin typeface="+mn-lt"/>
                        </a:rPr>
                        <a:t>Describe their immediate environment using knowledge from observation, discussion, stories, non-fiction texts and maps. </a:t>
                      </a:r>
                    </a:p>
                    <a:p>
                      <a:pPr algn="ctr"/>
                      <a:endParaRPr lang="en-US" sz="700" dirty="0">
                        <a:latin typeface="+mn-lt"/>
                      </a:endParaRPr>
                    </a:p>
                    <a:p>
                      <a:pPr algn="ctr"/>
                      <a:r>
                        <a:rPr lang="en-US" sz="700" dirty="0">
                          <a:latin typeface="+mn-lt"/>
                        </a:rPr>
                        <a:t>Know some similarities and differences between different religious and cultural communities in this country, drawing on their experiences and what has been read in class. </a:t>
                      </a:r>
                    </a:p>
                    <a:p>
                      <a:pPr algn="ctr"/>
                      <a:endParaRPr lang="en-US" sz="700" dirty="0">
                        <a:latin typeface="+mn-lt"/>
                      </a:endParaRPr>
                    </a:p>
                    <a:p>
                      <a:pPr algn="ctr"/>
                      <a:r>
                        <a:rPr lang="en-US" sz="700" dirty="0">
                          <a:latin typeface="+mn-lt"/>
                        </a:rPr>
                        <a:t>Explain some similarities and differences between life in this country and life in other countries, drawing on knowledge from stories, non-fiction texts and – when appropriate – maps.</a:t>
                      </a:r>
                    </a:p>
                    <a:p>
                      <a:pPr algn="ctr"/>
                      <a:endParaRPr lang="en-US" sz="700" dirty="0">
                        <a:solidFill>
                          <a:schemeClr val="tx1"/>
                        </a:solidFill>
                        <a:latin typeface="+mn-lt"/>
                      </a:endParaRPr>
                    </a:p>
                    <a:p>
                      <a:pPr algn="ctr"/>
                      <a:r>
                        <a:rPr lang="en-US" sz="700" b="1" dirty="0">
                          <a:latin typeface="+mn-lt"/>
                        </a:rPr>
                        <a:t>ELG: The Natural World </a:t>
                      </a:r>
                    </a:p>
                    <a:p>
                      <a:pPr algn="ctr"/>
                      <a:endParaRPr lang="en-US" sz="700" dirty="0">
                        <a:latin typeface="+mn-lt"/>
                      </a:endParaRPr>
                    </a:p>
                    <a:p>
                      <a:pPr algn="ctr"/>
                      <a:r>
                        <a:rPr lang="en-US" sz="700" dirty="0">
                          <a:latin typeface="+mn-lt"/>
                        </a:rPr>
                        <a:t>Explore the natural world around them, making observations and drawing pictures of animals and plants.</a:t>
                      </a:r>
                    </a:p>
                    <a:p>
                      <a:pPr algn="ctr"/>
                      <a:endParaRPr lang="en-US" sz="700" dirty="0">
                        <a:latin typeface="+mn-lt"/>
                      </a:endParaRPr>
                    </a:p>
                    <a:p>
                      <a:pPr algn="ctr"/>
                      <a:r>
                        <a:rPr lang="en-US" sz="700" dirty="0">
                          <a:latin typeface="+mn-lt"/>
                        </a:rPr>
                        <a:t>Know some similarities and differences between the natural world around them and contrasting environments, drawing on their experiences and what has been read in class.</a:t>
                      </a:r>
                    </a:p>
                    <a:p>
                      <a:pPr algn="ctr"/>
                      <a:endParaRPr lang="en-US" sz="700" dirty="0">
                        <a:latin typeface="+mn-lt"/>
                      </a:endParaRPr>
                    </a:p>
                    <a:p>
                      <a:pPr algn="ctr"/>
                      <a:r>
                        <a:rPr lang="en-US" sz="700" dirty="0">
                          <a:latin typeface="+mn-lt"/>
                        </a:rPr>
                        <a:t>Understand some important processes and changes in the natural world around them, including the seasons and changing states of matter.</a:t>
                      </a:r>
                      <a:endParaRPr lang="en-GB" sz="700" dirty="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700" b="1" dirty="0">
                          <a:latin typeface="+mn-lt"/>
                        </a:rPr>
                        <a:t>ELG: Creating with Materials </a:t>
                      </a:r>
                    </a:p>
                    <a:p>
                      <a:pPr algn="ctr"/>
                      <a:endParaRPr lang="en-US" sz="700" b="1" dirty="0">
                        <a:latin typeface="+mn-lt"/>
                      </a:endParaRPr>
                    </a:p>
                    <a:p>
                      <a:pPr algn="ctr"/>
                      <a:r>
                        <a:rPr lang="en-US" sz="700" dirty="0">
                          <a:latin typeface="+mn-lt"/>
                        </a:rPr>
                        <a:t>Safely use and explore a variety of materials, tools and techniques, experimenting with colour, design, texture, form and function. </a:t>
                      </a:r>
                    </a:p>
                    <a:p>
                      <a:pPr algn="ctr"/>
                      <a:endParaRPr lang="en-US" sz="700" dirty="0">
                        <a:latin typeface="+mn-lt"/>
                      </a:endParaRPr>
                    </a:p>
                    <a:p>
                      <a:pPr algn="ctr"/>
                      <a:r>
                        <a:rPr lang="en-US" sz="700" dirty="0">
                          <a:latin typeface="+mn-lt"/>
                        </a:rPr>
                        <a:t>Share their creations, explaining the process they have used; - Make use of props and materials when role playing characters in narratives and stories.</a:t>
                      </a:r>
                    </a:p>
                    <a:p>
                      <a:pPr algn="ctr"/>
                      <a:endParaRPr lang="en-US" sz="700" dirty="0">
                        <a:latin typeface="+mn-lt"/>
                      </a:endParaRPr>
                    </a:p>
                    <a:p>
                      <a:pPr algn="ctr"/>
                      <a:r>
                        <a:rPr lang="en-US" sz="700" dirty="0">
                          <a:latin typeface="+mn-lt"/>
                        </a:rPr>
                        <a:t> </a:t>
                      </a:r>
                      <a:r>
                        <a:rPr lang="en-US" sz="700" b="1" dirty="0">
                          <a:latin typeface="+mn-lt"/>
                        </a:rPr>
                        <a:t>ELG: Being Imaginative and Expressive </a:t>
                      </a:r>
                    </a:p>
                    <a:p>
                      <a:pPr algn="ctr"/>
                      <a:endParaRPr lang="en-US" sz="700" dirty="0">
                        <a:latin typeface="+mn-lt"/>
                      </a:endParaRPr>
                    </a:p>
                    <a:p>
                      <a:pPr algn="ctr"/>
                      <a:r>
                        <a:rPr lang="en-US" sz="700" dirty="0">
                          <a:latin typeface="+mn-lt"/>
                        </a:rPr>
                        <a:t>Invent, adapt and recount narratives and stories with peers and their teacher. </a:t>
                      </a:r>
                    </a:p>
                    <a:p>
                      <a:pPr algn="ctr"/>
                      <a:endParaRPr lang="en-US" sz="700" dirty="0">
                        <a:latin typeface="+mn-lt"/>
                      </a:endParaRPr>
                    </a:p>
                    <a:p>
                      <a:pPr algn="ctr"/>
                      <a:r>
                        <a:rPr lang="en-US" sz="700" dirty="0">
                          <a:latin typeface="+mn-lt"/>
                        </a:rPr>
                        <a:t> Sing a range of well-known nursery rhymes and songs; Perform songs, rhymes, poems and stories with others, and – when appropriate – try to move in time with music. </a:t>
                      </a:r>
                      <a:endParaRPr lang="en-GB" sz="700" dirty="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bl>
          </a:graphicData>
        </a:graphic>
      </p:graphicFrame>
      <p:pic>
        <p:nvPicPr>
          <p:cNvPr id="5" name="Picture 4">
            <a:extLst>
              <a:ext uri="{FF2B5EF4-FFF2-40B4-BE49-F238E27FC236}">
                <a16:creationId xmlns:a16="http://schemas.microsoft.com/office/drawing/2014/main" id="{20E47392-370A-4989-B303-86ED92B4CA2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2197730">
            <a:off x="3419419" y="179179"/>
            <a:ext cx="668437" cy="204833"/>
          </a:xfrm>
          <a:prstGeom prst="rect">
            <a:avLst/>
          </a:prstGeom>
        </p:spPr>
      </p:pic>
      <p:pic>
        <p:nvPicPr>
          <p:cNvPr id="8" name="Picture 7">
            <a:extLst>
              <a:ext uri="{FF2B5EF4-FFF2-40B4-BE49-F238E27FC236}">
                <a16:creationId xmlns:a16="http://schemas.microsoft.com/office/drawing/2014/main" id="{115F40D6-CFA8-4566-9890-A489E988177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52519" y="1212112"/>
            <a:ext cx="363194" cy="363194"/>
          </a:xfrm>
          <a:prstGeom prst="rect">
            <a:avLst/>
          </a:prstGeom>
        </p:spPr>
      </p:pic>
      <p:pic>
        <p:nvPicPr>
          <p:cNvPr id="9" name="Picture 8">
            <a:extLst>
              <a:ext uri="{FF2B5EF4-FFF2-40B4-BE49-F238E27FC236}">
                <a16:creationId xmlns:a16="http://schemas.microsoft.com/office/drawing/2014/main" id="{0A0B5B12-8D4D-4712-8431-41086A8AC33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960986" y="1074263"/>
            <a:ext cx="466695" cy="466695"/>
          </a:xfrm>
          <a:prstGeom prst="rect">
            <a:avLst/>
          </a:prstGeom>
        </p:spPr>
      </p:pic>
      <p:pic>
        <p:nvPicPr>
          <p:cNvPr id="10" name="Picture 9">
            <a:extLst>
              <a:ext uri="{FF2B5EF4-FFF2-40B4-BE49-F238E27FC236}">
                <a16:creationId xmlns:a16="http://schemas.microsoft.com/office/drawing/2014/main" id="{AC1E81BA-2249-4FAC-88E8-19E565C0D22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382138" y="1070135"/>
            <a:ext cx="466695" cy="466695"/>
          </a:xfrm>
          <a:prstGeom prst="rect">
            <a:avLst/>
          </a:prstGeom>
        </p:spPr>
      </p:pic>
      <p:pic>
        <p:nvPicPr>
          <p:cNvPr id="11" name="Picture 10">
            <a:extLst>
              <a:ext uri="{FF2B5EF4-FFF2-40B4-BE49-F238E27FC236}">
                <a16:creationId xmlns:a16="http://schemas.microsoft.com/office/drawing/2014/main" id="{46936493-4B19-4961-877B-8975158800A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946117" y="1103305"/>
            <a:ext cx="363194" cy="363194"/>
          </a:xfrm>
          <a:prstGeom prst="rect">
            <a:avLst/>
          </a:prstGeom>
        </p:spPr>
      </p:pic>
      <p:pic>
        <p:nvPicPr>
          <p:cNvPr id="12" name="Picture 11">
            <a:extLst>
              <a:ext uri="{FF2B5EF4-FFF2-40B4-BE49-F238E27FC236}">
                <a16:creationId xmlns:a16="http://schemas.microsoft.com/office/drawing/2014/main" id="{128822E2-39EF-4679-81F8-C43940C418C2}"/>
              </a:ext>
            </a:extLst>
          </p:cNvPr>
          <p:cNvPicPr>
            <a:picLocks noChangeAspect="1"/>
          </p:cNvPicPr>
          <p:nvPr/>
        </p:nvPicPr>
        <p:blipFill>
          <a:blip r:embed="rId7" cstate="hqprint">
            <a:extLst>
              <a:ext uri="{BEBA8EAE-BF5A-486C-A8C5-ECC9F3942E4B}">
                <a14:imgProps xmlns:a14="http://schemas.microsoft.com/office/drawing/2010/main">
                  <a14:imgLayer r:embed="rId8">
                    <a14:imgEffect>
                      <a14:backgroundRemoval t="3125" b="98633" l="9961" r="89844">
                        <a14:foregroundMark x1="64063" y1="9961" x2="55664" y2="6250"/>
                        <a14:foregroundMark x1="51563" y1="3125" x2="51563" y2="3125"/>
                        <a14:foregroundMark x1="46484" y1="96484" x2="46484" y2="96484"/>
                        <a14:foregroundMark x1="64648" y1="98633" x2="64648" y2="98633"/>
                        <a14:foregroundMark x1="78516" y1="48633" x2="78516" y2="48633"/>
                        <a14:backgroundMark x1="59570" y1="50781" x2="59570" y2="50781"/>
                        <a14:backgroundMark x1="59570" y1="50781" x2="59570" y2="50781"/>
                        <a14:backgroundMark x1="58594" y1="49609" x2="40820" y2="48242"/>
                        <a14:backgroundMark x1="65039" y1="48242" x2="49609" y2="53125"/>
                      </a14:backgroundRemoval>
                    </a14:imgEffect>
                  </a14:imgLayer>
                </a14:imgProps>
              </a:ext>
              <a:ext uri="{28A0092B-C50C-407E-A947-70E740481C1C}">
                <a14:useLocalDpi xmlns:a14="http://schemas.microsoft.com/office/drawing/2010/main" val="0"/>
              </a:ext>
            </a:extLst>
          </a:blip>
          <a:stretch>
            <a:fillRect/>
          </a:stretch>
        </p:blipFill>
        <p:spPr>
          <a:xfrm rot="20385759">
            <a:off x="3573850" y="1099467"/>
            <a:ext cx="445770" cy="445770"/>
          </a:xfrm>
          <a:prstGeom prst="rect">
            <a:avLst/>
          </a:prstGeom>
        </p:spPr>
      </p:pic>
      <p:pic>
        <p:nvPicPr>
          <p:cNvPr id="13" name="Picture 12">
            <a:extLst>
              <a:ext uri="{FF2B5EF4-FFF2-40B4-BE49-F238E27FC236}">
                <a16:creationId xmlns:a16="http://schemas.microsoft.com/office/drawing/2014/main" id="{39401746-DFF5-45B3-B458-DEB981D97B09}"/>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66450" y="1034191"/>
            <a:ext cx="540780" cy="540780"/>
          </a:xfrm>
          <a:prstGeom prst="rect">
            <a:avLst/>
          </a:prstGeom>
        </p:spPr>
      </p:pic>
      <p:pic>
        <p:nvPicPr>
          <p:cNvPr id="14" name="Picture 13">
            <a:extLst>
              <a:ext uri="{FF2B5EF4-FFF2-40B4-BE49-F238E27FC236}">
                <a16:creationId xmlns:a16="http://schemas.microsoft.com/office/drawing/2014/main" id="{52E055B6-F448-4C08-B24C-A9523B238E5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034585" y="887457"/>
            <a:ext cx="417124" cy="417124"/>
          </a:xfrm>
          <a:prstGeom prst="rect">
            <a:avLst/>
          </a:prstGeom>
        </p:spPr>
      </p:pic>
    </p:spTree>
    <p:extLst>
      <p:ext uri="{BB962C8B-B14F-4D97-AF65-F5344CB8AC3E}">
        <p14:creationId xmlns:p14="http://schemas.microsoft.com/office/powerpoint/2010/main" val="1979124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924090-898C-4C09-8535-9098DB51E9EF}"/>
              </a:ext>
            </a:extLst>
          </p:cNvPr>
          <p:cNvPicPr>
            <a:picLocks noChangeAspect="1"/>
          </p:cNvPicPr>
          <p:nvPr/>
        </p:nvPicPr>
        <p:blipFill>
          <a:blip r:embed="rId2"/>
          <a:stretch>
            <a:fillRect/>
          </a:stretch>
        </p:blipFill>
        <p:spPr>
          <a:xfrm>
            <a:off x="1501389" y="857404"/>
            <a:ext cx="9293545" cy="5911554"/>
          </a:xfrm>
          <a:prstGeom prst="rect">
            <a:avLst/>
          </a:prstGeom>
        </p:spPr>
      </p:pic>
      <p:sp>
        <p:nvSpPr>
          <p:cNvPr id="3" name="Title 1">
            <a:extLst>
              <a:ext uri="{FF2B5EF4-FFF2-40B4-BE49-F238E27FC236}">
                <a16:creationId xmlns:a16="http://schemas.microsoft.com/office/drawing/2014/main" id="{EF944523-FAFC-49FF-9FFC-241D6A6F5E93}"/>
              </a:ext>
            </a:extLst>
          </p:cNvPr>
          <p:cNvSpPr txBox="1">
            <a:spLocks/>
          </p:cNvSpPr>
          <p:nvPr/>
        </p:nvSpPr>
        <p:spPr>
          <a:xfrm>
            <a:off x="785180" y="94606"/>
            <a:ext cx="10831432" cy="847786"/>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latin typeface="Amatic SC" panose="00000500000000000000" pitchFamily="2" charset="-79"/>
                <a:cs typeface="Amatic SC" panose="00000500000000000000" pitchFamily="2" charset="-79"/>
              </a:rPr>
              <a:t>The Learning principles of the Early Years Framework 2021</a:t>
            </a:r>
            <a:endParaRPr lang="en-GB" sz="5400"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3453351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2499870746"/>
              </p:ext>
            </p:extLst>
          </p:nvPr>
        </p:nvGraphicFramePr>
        <p:xfrm>
          <a:off x="366318" y="476216"/>
          <a:ext cx="11459364" cy="6086222"/>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val="385991600"/>
                    </a:ext>
                  </a:extLst>
                </a:gridCol>
                <a:gridCol w="1637052">
                  <a:extLst>
                    <a:ext uri="{9D8B030D-6E8A-4147-A177-3AD203B41FA5}">
                      <a16:colId xmlns:a16="http://schemas.microsoft.com/office/drawing/2014/main" val="2865123548"/>
                    </a:ext>
                  </a:extLst>
                </a:gridCol>
                <a:gridCol w="1637052">
                  <a:extLst>
                    <a:ext uri="{9D8B030D-6E8A-4147-A177-3AD203B41FA5}">
                      <a16:colId xmlns:a16="http://schemas.microsoft.com/office/drawing/2014/main" val="872926247"/>
                    </a:ext>
                  </a:extLst>
                </a:gridCol>
                <a:gridCol w="1637052">
                  <a:extLst>
                    <a:ext uri="{9D8B030D-6E8A-4147-A177-3AD203B41FA5}">
                      <a16:colId xmlns:a16="http://schemas.microsoft.com/office/drawing/2014/main" val="1315738151"/>
                    </a:ext>
                  </a:extLst>
                </a:gridCol>
                <a:gridCol w="1637052">
                  <a:extLst>
                    <a:ext uri="{9D8B030D-6E8A-4147-A177-3AD203B41FA5}">
                      <a16:colId xmlns:a16="http://schemas.microsoft.com/office/drawing/2014/main" val="2709165749"/>
                    </a:ext>
                  </a:extLst>
                </a:gridCol>
                <a:gridCol w="1637052">
                  <a:extLst>
                    <a:ext uri="{9D8B030D-6E8A-4147-A177-3AD203B41FA5}">
                      <a16:colId xmlns:a16="http://schemas.microsoft.com/office/drawing/2014/main" val="2335150482"/>
                    </a:ext>
                  </a:extLst>
                </a:gridCol>
                <a:gridCol w="1637052">
                  <a:extLst>
                    <a:ext uri="{9D8B030D-6E8A-4147-A177-3AD203B41FA5}">
                      <a16:colId xmlns:a16="http://schemas.microsoft.com/office/drawing/2014/main" val="4046203905"/>
                    </a:ext>
                  </a:extLst>
                </a:gridCol>
              </a:tblGrid>
              <a:tr h="533331">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645611">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a:latin typeface="Amatic SC" panose="00000500000000000000" pitchFamily="2" charset="-79"/>
                          <a:cs typeface="Amatic SC" panose="00000500000000000000" pitchFamily="2" charset="-79"/>
                        </a:rPr>
                        <a:t>Where do I belong</a:t>
                      </a:r>
                      <a:r>
                        <a:rPr lang="en-US" sz="1600" baseline="0" dirty="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What</a:t>
                      </a:r>
                      <a:r>
                        <a:rPr lang="en-US" sz="1600" baseline="0" dirty="0">
                          <a:latin typeface="Amatic SC" panose="00000500000000000000" pitchFamily="2" charset="-79"/>
                          <a:cs typeface="Amatic SC" panose="00000500000000000000" pitchFamily="2" charset="-79"/>
                        </a:rPr>
                        <a:t> shall we celebrate?</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a:latin typeface="Amatic SC" panose="00000500000000000000" pitchFamily="2" charset="-79"/>
                          <a:cs typeface="Amatic SC" panose="00000500000000000000" pitchFamily="2" charset="-79"/>
                        </a:rPr>
                        <a:t>Who lives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How does it grow?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a:latin typeface="Amatic SC" panose="00000500000000000000" pitchFamily="2" charset="-79"/>
                          <a:cs typeface="Amatic SC" panose="00000500000000000000" pitchFamily="2" charset="-79"/>
                        </a:rPr>
                        <a:t>Where shall we 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1431572">
                <a:tc rowSpan="2">
                  <a:txBody>
                    <a:bodyPr/>
                    <a:lstStyle/>
                    <a:p>
                      <a:pPr algn="ctr"/>
                      <a:r>
                        <a:rPr lang="en-US" sz="8000" b="0" dirty="0">
                          <a:latin typeface="Amatic SC" panose="00000500000000000000" pitchFamily="2" charset="-79"/>
                          <a:cs typeface="Amatic SC" panose="00000500000000000000" pitchFamily="2" charset="-79"/>
                        </a:rPr>
                        <a:t> </a:t>
                      </a: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r>
                        <a:rPr lang="en-US" sz="3200" b="0" dirty="0">
                          <a:latin typeface="Amatic SC" panose="00000500000000000000" pitchFamily="2" charset="-79"/>
                          <a:cs typeface="Amatic SC" panose="00000500000000000000" pitchFamily="2" charset="-79"/>
                        </a:rPr>
                        <a:t>Over Arching Principles </a:t>
                      </a:r>
                      <a:endParaRPr lang="en-GB" sz="32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1200" b="1" dirty="0">
                          <a:solidFill>
                            <a:schemeClr val="bg1">
                              <a:lumMod val="50000"/>
                            </a:schemeClr>
                          </a:solidFill>
                          <a:latin typeface="+mn-lt"/>
                          <a:cs typeface="Amatic SC" panose="00000500000000000000" pitchFamily="2" charset="-79"/>
                        </a:rPr>
                        <a:t>Characteristics of Effective Learning </a:t>
                      </a:r>
                    </a:p>
                    <a:p>
                      <a:r>
                        <a:rPr lang="en-US" sz="1200" b="1" dirty="0">
                          <a:solidFill>
                            <a:srgbClr val="FF33CC"/>
                          </a:solidFill>
                          <a:latin typeface="+mn-lt"/>
                          <a:cs typeface="Amatic SC" panose="00000500000000000000" pitchFamily="2" charset="-79"/>
                        </a:rPr>
                        <a:t>Playing and exploring: </a:t>
                      </a:r>
                      <a:r>
                        <a:rPr lang="en-US" sz="1200" dirty="0">
                          <a:latin typeface="+mn-lt"/>
                          <a:cs typeface="RM Typerighter old" panose="00000400000000000000" pitchFamily="2" charset="-79"/>
                        </a:rPr>
                        <a:t>- Children investigate and experience things, and ‘have a go’. </a:t>
                      </a:r>
                      <a:r>
                        <a:rPr lang="en-GB" sz="1200" dirty="0">
                          <a:solidFill>
                            <a:srgbClr val="000000"/>
                          </a:solidFill>
                          <a:effectLst/>
                          <a:latin typeface="+mn-lt"/>
                          <a:ea typeface="Calibri" panose="020F0502020204030204" pitchFamily="34" charset="0"/>
                          <a:cs typeface="Acumin Pro"/>
                        </a:rPr>
                        <a:t>Children who actively participate in their </a:t>
                      </a:r>
                      <a:r>
                        <a:rPr lang="en-GB" sz="1200" dirty="0">
                          <a:solidFill>
                            <a:srgbClr val="000000"/>
                          </a:solidFill>
                          <a:latin typeface="+mn-lt"/>
                          <a:ea typeface="Calibri" panose="020F0502020204030204" pitchFamily="34" charset="0"/>
                          <a:cs typeface="Acumin Pro"/>
                        </a:rPr>
                        <a:t>own play </a:t>
                      </a:r>
                      <a:r>
                        <a:rPr lang="en-GB" sz="1200" dirty="0">
                          <a:solidFill>
                            <a:srgbClr val="000000"/>
                          </a:solidFill>
                          <a:effectLst/>
                          <a:latin typeface="+mn-lt"/>
                          <a:ea typeface="Calibri" panose="020F0502020204030204" pitchFamily="34" charset="0"/>
                          <a:cs typeface="Acumin Pro"/>
                        </a:rPr>
                        <a:t>develop a larger store of information and experiences to draw on which positively supports their learning </a:t>
                      </a:r>
                      <a:endParaRPr lang="en-US" sz="1200" dirty="0">
                        <a:latin typeface="+mn-lt"/>
                        <a:cs typeface="RM Typerighter old" panose="00000400000000000000" pitchFamily="2" charset="-79"/>
                      </a:endParaRPr>
                    </a:p>
                    <a:p>
                      <a:r>
                        <a:rPr lang="en-US" sz="1200" b="1" dirty="0">
                          <a:solidFill>
                            <a:srgbClr val="FF33CC"/>
                          </a:solidFill>
                          <a:latin typeface="+mn-lt"/>
                          <a:cs typeface="Amatic SC" panose="00000500000000000000" pitchFamily="2" charset="-79"/>
                        </a:rPr>
                        <a:t>Active learning: </a:t>
                      </a:r>
                      <a:r>
                        <a:rPr lang="en-US" sz="1200" dirty="0">
                          <a:latin typeface="+mn-lt"/>
                          <a:cs typeface="RM Typerighter old" panose="00000400000000000000" pitchFamily="2" charset="-79"/>
                        </a:rPr>
                        <a:t>- Children concentrate and keep on trying if they encounter difficulties. They are proud of their own achievements. </a:t>
                      </a:r>
                      <a:r>
                        <a:rPr lang="en-GB" sz="1200" dirty="0">
                          <a:effectLst/>
                          <a:latin typeface="+mn-lt"/>
                          <a:ea typeface="Calibri" panose="020F0502020204030204" pitchFamily="34" charset="0"/>
                          <a:cs typeface="RM Typerighter old" panose="00000400000000000000" pitchFamily="2" charset="-79"/>
                        </a:rPr>
                        <a:t>For children to develop into self-regulating, lifelong learners they are required to take ownership, accept challenges and learn persistence.</a:t>
                      </a:r>
                    </a:p>
                    <a:p>
                      <a:r>
                        <a:rPr lang="en-US" sz="1200" b="1" dirty="0">
                          <a:solidFill>
                            <a:srgbClr val="FF33CC"/>
                          </a:solidFill>
                          <a:latin typeface="+mn-lt"/>
                          <a:cs typeface="Amatic SC" panose="00000500000000000000" pitchFamily="2" charset="-79"/>
                        </a:rPr>
                        <a:t>Creating and thinking critically: </a:t>
                      </a:r>
                      <a:r>
                        <a:rPr lang="en-US" sz="1200" dirty="0">
                          <a:latin typeface="+mn-lt"/>
                          <a:cs typeface="RM Typerighter old" panose="00000400000000000000" pitchFamily="2" charset="-79"/>
                        </a:rPr>
                        <a:t>- Children develop their own ideas and make links between these ideas. </a:t>
                      </a:r>
                      <a:r>
                        <a:rPr lang="en-GB" sz="1200" dirty="0">
                          <a:effectLst/>
                          <a:latin typeface="+mn-lt"/>
                          <a:ea typeface="Calibri" panose="020F0502020204030204" pitchFamily="34" charset="0"/>
                          <a:cs typeface="RM Typerighter old" panose="00000400000000000000" pitchFamily="2" charset="-79"/>
                        </a:rPr>
                        <a:t>They think flexibly and rationally, drawing on previous experiences which help them to solve problems and reach conclusions.</a:t>
                      </a:r>
                      <a:r>
                        <a:rPr lang="en-GB" sz="1200" dirty="0">
                          <a:effectLst/>
                          <a:latin typeface="+mn-lt"/>
                          <a:ea typeface="Calibri" panose="020F050202020403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pPr algn="ctr"/>
                      <a:endParaRPr lang="en-GB"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507345316"/>
                  </a:ext>
                </a:extLst>
              </a:tr>
              <a:tr h="3452616">
                <a:tc vMerge="1">
                  <a:txBody>
                    <a:bodyPr/>
                    <a:lstStyle/>
                    <a:p>
                      <a:pPr algn="ctr"/>
                      <a:r>
                        <a:rPr lang="en-US" sz="3200" b="0" dirty="0">
                          <a:latin typeface="Amatic SC" panose="00000500000000000000" pitchFamily="2" charset="-79"/>
                          <a:cs typeface="Amatic SC" panose="00000500000000000000" pitchFamily="2" charset="-79"/>
                        </a:rPr>
                        <a:t>Over Arching Principles </a:t>
                      </a:r>
                      <a:endParaRPr lang="en-GB" sz="32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r>
                        <a:rPr lang="en-US" sz="1200" b="1" i="0" dirty="0">
                          <a:solidFill>
                            <a:srgbClr val="7030A0"/>
                          </a:solidFill>
                          <a:latin typeface="+mn-lt"/>
                          <a:cs typeface="Amatic SC" panose="00000500000000000000" pitchFamily="2" charset="-79"/>
                        </a:rPr>
                        <a:t>Unique Child: </a:t>
                      </a:r>
                      <a:r>
                        <a:rPr lang="en-US" sz="1200" i="0" dirty="0">
                          <a:latin typeface="+mn-lt"/>
                          <a:cs typeface="RM Typerighter old" panose="00000400000000000000" pitchFamily="2" charset="-79"/>
                        </a:rPr>
                        <a:t>Every child is unique and has the potential to be resilient, capable, confident and self-assured.  </a:t>
                      </a:r>
                    </a:p>
                    <a:p>
                      <a:r>
                        <a:rPr lang="en-US" sz="1200" b="1" i="0" dirty="0">
                          <a:solidFill>
                            <a:srgbClr val="7030A0"/>
                          </a:solidFill>
                          <a:latin typeface="+mn-lt"/>
                          <a:cs typeface="Amatic SC" panose="00000500000000000000" pitchFamily="2" charset="-79"/>
                        </a:rPr>
                        <a:t>Positive Relationships: </a:t>
                      </a:r>
                      <a:r>
                        <a:rPr lang="en-US" sz="1200" i="0" dirty="0">
                          <a:latin typeface="+mn-lt"/>
                          <a:cs typeface="RM Typerighter old" panose="00000400000000000000" pitchFamily="2" charset="-79"/>
                        </a:rPr>
                        <a:t>Children flourish with warm, strong &amp; positive partnerships between all staff and parents/carers. This promotes independence across the EYFS curriculum. Children and practitioners are NOT alone – embrace each community. </a:t>
                      </a:r>
                    </a:p>
                    <a:p>
                      <a:r>
                        <a:rPr lang="en-US" sz="1200" b="1" i="0" dirty="0">
                          <a:solidFill>
                            <a:srgbClr val="7030A0"/>
                          </a:solidFill>
                          <a:latin typeface="+mn-lt"/>
                          <a:cs typeface="Amatic SC" panose="00000500000000000000" pitchFamily="2" charset="-79"/>
                        </a:rPr>
                        <a:t>Enabling environments: </a:t>
                      </a:r>
                      <a:r>
                        <a:rPr lang="en-US" sz="1200" i="0" dirty="0">
                          <a:latin typeface="+mn-lt"/>
                          <a:cs typeface="RM Typerighter old" panose="00000400000000000000" pitchFamily="2" charset="-79"/>
                        </a:rPr>
                        <a:t>Children learn and develop well in safe and secure environments where routines are established and where adults respond to their individual needs and passions and help them to build upon their learning over time. </a:t>
                      </a:r>
                    </a:p>
                    <a:p>
                      <a:r>
                        <a:rPr lang="en-US" sz="1200" b="1" i="0" dirty="0">
                          <a:solidFill>
                            <a:srgbClr val="7030A0"/>
                          </a:solidFill>
                          <a:latin typeface="+mn-lt"/>
                          <a:cs typeface="Amatic SC" panose="00000500000000000000" pitchFamily="2" charset="-79"/>
                        </a:rPr>
                        <a:t>Learning and Development: </a:t>
                      </a:r>
                      <a:r>
                        <a:rPr lang="en-US" sz="1200" i="0" dirty="0">
                          <a:latin typeface="+mn-lt"/>
                          <a:cs typeface="RM Typerighter old" panose="00000400000000000000" pitchFamily="2" charset="-79"/>
                        </a:rPr>
                        <a:t>Children develop and learn at different rates (not in different ways as it stated 2017). We must be aware of children who need greater support than others. </a:t>
                      </a:r>
                    </a:p>
                    <a:p>
                      <a:endParaRPr lang="en-US" sz="1200" i="1" dirty="0">
                        <a:latin typeface="+mn-lt"/>
                        <a:cs typeface="RM Typerighter old" panose="00000400000000000000" pitchFamily="2" charset="-79"/>
                      </a:endParaRPr>
                    </a:p>
                    <a:p>
                      <a:endParaRPr lang="en-US" sz="1200" i="1" dirty="0">
                        <a:latin typeface="+mn-lt"/>
                        <a:cs typeface="RM Typerighter old" panose="00000400000000000000" pitchFamily="2" charset="-79"/>
                      </a:endParaRPr>
                    </a:p>
                    <a:p>
                      <a:r>
                        <a:rPr lang="en-US" sz="1400" i="1" dirty="0">
                          <a:latin typeface="+mn-lt"/>
                          <a:cs typeface="RM Typerighter old" panose="00000400000000000000" pitchFamily="2" charset="-79"/>
                        </a:rPr>
                        <a:t>PLAY: </a:t>
                      </a:r>
                      <a:r>
                        <a:rPr lang="en-US" sz="1400" b="0" i="1" kern="1200" dirty="0">
                          <a:solidFill>
                            <a:schemeClr val="dk1"/>
                          </a:solidFill>
                          <a:effectLst/>
                          <a:latin typeface="+mn-lt"/>
                          <a:ea typeface="+mn-ea"/>
                          <a:cs typeface="+mn-cs"/>
                        </a:rPr>
                        <a:t>At Ide</a:t>
                      </a:r>
                      <a:r>
                        <a:rPr lang="en-US" sz="1400" b="0" i="1" kern="1200" baseline="0" dirty="0">
                          <a:solidFill>
                            <a:schemeClr val="dk1"/>
                          </a:solidFill>
                          <a:effectLst/>
                          <a:latin typeface="+mn-lt"/>
                          <a:ea typeface="+mn-ea"/>
                          <a:cs typeface="+mn-cs"/>
                        </a:rPr>
                        <a:t> Primary</a:t>
                      </a:r>
                      <a:r>
                        <a:rPr lang="en-US" sz="1400" b="0" i="1" kern="1200" dirty="0">
                          <a:solidFill>
                            <a:schemeClr val="dk1"/>
                          </a:solidFill>
                          <a:effectLst/>
                          <a:latin typeface="+mn-lt"/>
                          <a:ea typeface="+mn-ea"/>
                          <a:cs typeface="+mn-cs"/>
                        </a:rPr>
                        <a:t>, we understand that children learn best when they are engaged, absorbed, interested and active.  We understand that active learning involves other children, adults, objects, ideas, stimuli and events that aim to engage and involve children for sustained periods. We believe that Early Years education should be as practical as possible and therefore , we are proud that our EYFS setting has an underlying ethos of learning through play and following the children’s interests. </a:t>
                      </a:r>
                      <a:r>
                        <a:rPr lang="en-GB" sz="1400" i="1" dirty="0">
                          <a:solidFill>
                            <a:schemeClr val="tx1"/>
                          </a:solidFill>
                          <a:latin typeface="+mn-lt"/>
                          <a:cs typeface="RM Typerighter old" panose="00000400000000000000" pitchFamily="2" charset="-79"/>
                        </a:rPr>
                        <a:t>PLAY is essential for children’s development across all areas. Play builds on children’s confidence and skills as they learn to explore, to relate to others around them and develop relationships , set their own goals and solve problems. Children learn by leading their own play and by taking part in play which is guided by adults. High engagement, high achievement.</a:t>
                      </a:r>
                      <a:endParaRPr lang="en-US" sz="1400" b="0" i="1" kern="1200" dirty="0">
                        <a:solidFill>
                          <a:schemeClr val="dk1"/>
                        </a:solidFill>
                        <a:effectLst/>
                        <a:latin typeface="+mn-lt"/>
                        <a:ea typeface="+mn-ea"/>
                        <a:cs typeface="+mn-cs"/>
                      </a:endParaRPr>
                    </a:p>
                    <a:p>
                      <a:endParaRPr lang="en-US" sz="1200" b="0" i="1"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627661565"/>
                  </a:ext>
                </a:extLst>
              </a:tr>
            </a:tbl>
          </a:graphicData>
        </a:graphic>
      </p:graphicFrame>
      <p:sp>
        <p:nvSpPr>
          <p:cNvPr id="2" name="Arrow: Curved Down 1">
            <a:extLst>
              <a:ext uri="{FF2B5EF4-FFF2-40B4-BE49-F238E27FC236}">
                <a16:creationId xmlns:a16="http://schemas.microsoft.com/office/drawing/2014/main" id="{EDEE4DCC-E742-421C-AA1B-CCCBC03083AB}"/>
              </a:ext>
            </a:extLst>
          </p:cNvPr>
          <p:cNvSpPr/>
          <p:nvPr/>
        </p:nvSpPr>
        <p:spPr>
          <a:xfrm>
            <a:off x="585926" y="4169339"/>
            <a:ext cx="1438183" cy="1186155"/>
          </a:xfrm>
          <a:prstGeom prst="curvedDownArrow">
            <a:avLst/>
          </a:prstGeom>
          <a:solidFill>
            <a:srgbClr val="CC66FF"/>
          </a:solidFill>
          <a:ln>
            <a:solidFill>
              <a:srgbClr val="E1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26" name="Picture 2" descr="See the source image">
            <a:extLst>
              <a:ext uri="{FF2B5EF4-FFF2-40B4-BE49-F238E27FC236}">
                <a16:creationId xmlns:a16="http://schemas.microsoft.com/office/drawing/2014/main" id="{A01F3A18-D7E6-4C03-BEAE-37E240B4801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a:off x="-416929" y="955559"/>
            <a:ext cx="3052439" cy="305243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2B99C4B-24E8-40A1-9E6B-3C6AB4384B00}"/>
              </a:ext>
            </a:extLst>
          </p:cNvPr>
          <p:cNvSpPr/>
          <p:nvPr/>
        </p:nvSpPr>
        <p:spPr>
          <a:xfrm rot="20846512">
            <a:off x="495570" y="2336154"/>
            <a:ext cx="1367682" cy="646331"/>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dirty="0">
                <a:ln/>
                <a:solidFill>
                  <a:schemeClr val="accent3"/>
                </a:solidFill>
                <a:latin typeface="Adler" panose="00000400000000000000" pitchFamily="2" charset="0"/>
              </a:rPr>
              <a:t>COEL</a:t>
            </a:r>
          </a:p>
        </p:txBody>
      </p:sp>
    </p:spTree>
    <p:extLst>
      <p:ext uri="{BB962C8B-B14F-4D97-AF65-F5344CB8AC3E}">
        <p14:creationId xmlns:p14="http://schemas.microsoft.com/office/powerpoint/2010/main" val="2952778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859885661"/>
              </p:ext>
            </p:extLst>
          </p:nvPr>
        </p:nvGraphicFramePr>
        <p:xfrm>
          <a:off x="133491" y="501550"/>
          <a:ext cx="11925018" cy="6225540"/>
        </p:xfrm>
        <a:graphic>
          <a:graphicData uri="http://schemas.openxmlformats.org/drawingml/2006/table">
            <a:tbl>
              <a:tblPr firstRow="1" bandRow="1">
                <a:tableStyleId>{5C22544A-7EE6-4342-B048-85BDC9FD1C3A}</a:tableStyleId>
              </a:tblPr>
              <a:tblGrid>
                <a:gridCol w="1550363">
                  <a:extLst>
                    <a:ext uri="{9D8B030D-6E8A-4147-A177-3AD203B41FA5}">
                      <a16:colId xmlns:a16="http://schemas.microsoft.com/office/drawing/2014/main" val="385991600"/>
                    </a:ext>
                  </a:extLst>
                </a:gridCol>
                <a:gridCol w="1867214">
                  <a:extLst>
                    <a:ext uri="{9D8B030D-6E8A-4147-A177-3AD203B41FA5}">
                      <a16:colId xmlns:a16="http://schemas.microsoft.com/office/drawing/2014/main" val="2865123548"/>
                    </a:ext>
                  </a:extLst>
                </a:gridCol>
                <a:gridCol w="1953087">
                  <a:extLst>
                    <a:ext uri="{9D8B030D-6E8A-4147-A177-3AD203B41FA5}">
                      <a16:colId xmlns:a16="http://schemas.microsoft.com/office/drawing/2014/main" val="872926247"/>
                    </a:ext>
                  </a:extLst>
                </a:gridCol>
                <a:gridCol w="1571348">
                  <a:extLst>
                    <a:ext uri="{9D8B030D-6E8A-4147-A177-3AD203B41FA5}">
                      <a16:colId xmlns:a16="http://schemas.microsoft.com/office/drawing/2014/main" val="1315738151"/>
                    </a:ext>
                  </a:extLst>
                </a:gridCol>
                <a:gridCol w="1660124">
                  <a:extLst>
                    <a:ext uri="{9D8B030D-6E8A-4147-A177-3AD203B41FA5}">
                      <a16:colId xmlns:a16="http://schemas.microsoft.com/office/drawing/2014/main" val="2709165749"/>
                    </a:ext>
                  </a:extLst>
                </a:gridCol>
                <a:gridCol w="1651247">
                  <a:extLst>
                    <a:ext uri="{9D8B030D-6E8A-4147-A177-3AD203B41FA5}">
                      <a16:colId xmlns:a16="http://schemas.microsoft.com/office/drawing/2014/main" val="2335150482"/>
                    </a:ext>
                  </a:extLst>
                </a:gridCol>
                <a:gridCol w="1671635">
                  <a:extLst>
                    <a:ext uri="{9D8B030D-6E8A-4147-A177-3AD203B41FA5}">
                      <a16:colId xmlns:a16="http://schemas.microsoft.com/office/drawing/2014/main" val="4046203905"/>
                    </a:ext>
                  </a:extLst>
                </a:gridCol>
              </a:tblGrid>
              <a:tr h="261930">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2296806">
                <a:tc>
                  <a:txBody>
                    <a:bodyPr/>
                    <a:lstStyle/>
                    <a:p>
                      <a:pPr algn="ctr"/>
                      <a:r>
                        <a:rPr lang="en-US" sz="1800" b="0" dirty="0">
                          <a:latin typeface="Amatic SC" panose="00000500000000000000" pitchFamily="2" charset="-79"/>
                          <a:cs typeface="Amatic SC" panose="00000500000000000000" pitchFamily="2" charset="-79"/>
                        </a:rPr>
                        <a:t>General Themes </a:t>
                      </a:r>
                    </a:p>
                    <a:p>
                      <a:pPr algn="ctr"/>
                      <a:endParaRPr lang="en-US" sz="1800" b="0" dirty="0">
                        <a:latin typeface="Amatic SC" panose="00000500000000000000" pitchFamily="2" charset="-79"/>
                        <a:cs typeface="Amatic SC" panose="00000500000000000000" pitchFamily="2" charset="-79"/>
                      </a:endParaRPr>
                    </a:p>
                    <a:p>
                      <a:pPr algn="ctr"/>
                      <a:r>
                        <a:rPr lang="en-US" sz="1600" b="1" dirty="0">
                          <a:latin typeface="Amatic SC" panose="00000500000000000000" pitchFamily="2" charset="-79"/>
                          <a:cs typeface="Amatic SC" panose="00000500000000000000" pitchFamily="2" charset="-79"/>
                        </a:rPr>
                        <a:t>NB: </a:t>
                      </a:r>
                      <a:r>
                        <a:rPr lang="en-US" sz="1600" b="1" i="1" dirty="0">
                          <a:latin typeface="Amatic SC" panose="00000500000000000000" pitchFamily="2" charset="-79"/>
                          <a:cs typeface="Amatic SC" panose="00000500000000000000" pitchFamily="2" charset="-79"/>
                        </a:rPr>
                        <a:t>These themes may be adapted at various points to allow for children’s interests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b="1" dirty="0">
                          <a:solidFill>
                            <a:srgbClr val="7030A0"/>
                          </a:solidFill>
                          <a:latin typeface="Amatic SC" panose="00000500000000000000" pitchFamily="2" charset="-79"/>
                          <a:cs typeface="Amatic SC" panose="00000500000000000000" pitchFamily="2" charset="-79"/>
                        </a:rPr>
                        <a:t>Where do I belong</a:t>
                      </a:r>
                      <a:r>
                        <a:rPr lang="en-US" sz="2000" b="1" baseline="0" dirty="0">
                          <a:solidFill>
                            <a:srgbClr val="7030A0"/>
                          </a:solidFill>
                          <a:latin typeface="Amatic SC" panose="00000500000000000000" pitchFamily="2" charset="-79"/>
                          <a:cs typeface="Amatic SC" panose="00000500000000000000" pitchFamily="2" charset="-79"/>
                        </a:rPr>
                        <a:t>? </a:t>
                      </a:r>
                      <a:endParaRPr lang="en-US" sz="2000" b="1" dirty="0">
                        <a:solidFill>
                          <a:srgbClr val="7030A0"/>
                        </a:solidFill>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PSED focus </a:t>
                      </a:r>
                    </a:p>
                    <a:p>
                      <a:pPr algn="ctr"/>
                      <a:r>
                        <a:rPr lang="en-US" sz="1050" dirty="0">
                          <a:solidFill>
                            <a:schemeClr val="tx1"/>
                          </a:solidFill>
                          <a:latin typeface="+mn-lt"/>
                          <a:cs typeface="Amatic SC" panose="00000500000000000000" pitchFamily="2" charset="-79"/>
                        </a:rPr>
                        <a:t>Starting school / my new class / Me and my relationships (SCARF)</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People who help us / Healthy me/ Food  / Human body / superheroes</a:t>
                      </a:r>
                    </a:p>
                    <a:p>
                      <a:pPr algn="ctr"/>
                      <a:r>
                        <a:rPr lang="en-US" sz="1050" dirty="0">
                          <a:solidFill>
                            <a:schemeClr val="tx1"/>
                          </a:solidFill>
                          <a:latin typeface="+mn-lt"/>
                          <a:cs typeface="Amatic SC" panose="00000500000000000000" pitchFamily="2" charset="-79"/>
                        </a:rPr>
                        <a:t>How have I changed? </a:t>
                      </a:r>
                    </a:p>
                    <a:p>
                      <a:pPr algn="ctr"/>
                      <a:r>
                        <a:rPr lang="en-US" sz="1050" dirty="0">
                          <a:solidFill>
                            <a:schemeClr val="tx1"/>
                          </a:solidFill>
                          <a:latin typeface="+mn-lt"/>
                          <a:cs typeface="Amatic SC" panose="00000500000000000000" pitchFamily="2" charset="-79"/>
                        </a:rPr>
                        <a:t>My family / my friends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What am I good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RM Typerighter old" panose="00000400000000000000" pitchFamily="2" charset="-79"/>
                        </a:rPr>
                        <a:t>Little Red Hen - Harvest</a:t>
                      </a:r>
                      <a:endParaRPr lang="en-US" sz="1050" dirty="0">
                        <a:solidFill>
                          <a:schemeClr val="tx1"/>
                        </a:solidFill>
                        <a:latin typeface="+mn-lt"/>
                        <a:cs typeface="Amatic SC" panose="00000500000000000000" pitchFamily="2" charset="-79"/>
                      </a:endParaRPr>
                    </a:p>
                    <a:p>
                      <a:pPr algn="ctr"/>
                      <a:r>
                        <a:rPr lang="en-US" sz="1050" dirty="0">
                          <a:solidFill>
                            <a:schemeClr val="tx1"/>
                          </a:solidFill>
                          <a:latin typeface="+mn-lt"/>
                          <a:cs typeface="Amatic SC" panose="00000500000000000000" pitchFamily="2" charset="-79"/>
                        </a:rPr>
                        <a:t>How do I make others feel? </a:t>
                      </a:r>
                    </a:p>
                    <a:p>
                      <a:pPr algn="ctr"/>
                      <a:r>
                        <a:rPr lang="en-US" sz="1050" dirty="0">
                          <a:solidFill>
                            <a:schemeClr val="tx1"/>
                          </a:solidFill>
                          <a:latin typeface="+mn-lt"/>
                          <a:cs typeface="Amatic SC" panose="00000500000000000000" pitchFamily="2" charset="-79"/>
                        </a:rPr>
                        <a:t>Being kind / staying safe </a:t>
                      </a:r>
                    </a:p>
                    <a:p>
                      <a:pPr algn="ctr"/>
                      <a:r>
                        <a:rPr lang="en-US" sz="1050" dirty="0">
                          <a:solidFill>
                            <a:schemeClr val="tx1"/>
                          </a:solidFill>
                          <a:latin typeface="+mn-lt"/>
                          <a:cs typeface="Amatic SC" panose="00000500000000000000" pitchFamily="2" charset="-79"/>
                        </a:rPr>
                        <a:t>Introduce </a:t>
                      </a:r>
                      <a:r>
                        <a:rPr lang="en-US" sz="1050" dirty="0" err="1">
                          <a:solidFill>
                            <a:schemeClr val="tx1"/>
                          </a:solidFill>
                          <a:latin typeface="+mn-lt"/>
                          <a:cs typeface="Amatic SC" panose="00000500000000000000" pitchFamily="2" charset="-79"/>
                        </a:rPr>
                        <a:t>CoEL</a:t>
                      </a:r>
                      <a:r>
                        <a:rPr lang="en-US" sz="1050" dirty="0">
                          <a:solidFill>
                            <a:schemeClr val="tx1"/>
                          </a:solidFill>
                          <a:latin typeface="+mn-lt"/>
                          <a:cs typeface="Amatic SC" panose="00000500000000000000" pitchFamily="2" charset="-79"/>
                        </a:rPr>
                        <a:t> Characters</a:t>
                      </a:r>
                    </a:p>
                    <a:p>
                      <a:pPr algn="ctr"/>
                      <a:r>
                        <a:rPr lang="en-US" sz="1050" dirty="0">
                          <a:solidFill>
                            <a:schemeClr val="tx1"/>
                          </a:solidFill>
                          <a:latin typeface="+mn-lt"/>
                          <a:cs typeface="Amatic SC" panose="00000500000000000000" pitchFamily="2" charset="-79"/>
                        </a:rPr>
                        <a:t>Introduce states of being</a:t>
                      </a:r>
                    </a:p>
                    <a:p>
                      <a:pPr algn="ctr"/>
                      <a:r>
                        <a:rPr lang="en-US" sz="1050" dirty="0">
                          <a:solidFill>
                            <a:schemeClr val="tx1"/>
                          </a:solidFill>
                          <a:latin typeface="+mn-lt"/>
                          <a:cs typeface="Amatic SC" panose="00000500000000000000" pitchFamily="2" charset="-79"/>
                        </a:rPr>
                        <a:t>Introduce school values</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baseline="0" dirty="0">
                          <a:solidFill>
                            <a:srgbClr val="7030A0"/>
                          </a:solidFill>
                          <a:latin typeface="Amatic SC" panose="00000500000000000000" pitchFamily="2" charset="-79"/>
                          <a:cs typeface="Amatic SC" panose="00000500000000000000" pitchFamily="2" charset="-79"/>
                        </a:rPr>
                        <a:t>How do we celebrate?</a:t>
                      </a:r>
                      <a:endParaRPr lang="en-US" sz="2000" b="1" dirty="0">
                        <a:solidFill>
                          <a:srgbClr val="7030A0"/>
                        </a:solidFill>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Traditional Tales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Bonfire</a:t>
                      </a:r>
                      <a:r>
                        <a:rPr lang="en-US" sz="1050" baseline="0" dirty="0">
                          <a:solidFill>
                            <a:schemeClr val="tx1"/>
                          </a:solidFill>
                          <a:latin typeface="+mn-lt"/>
                          <a:cs typeface="Amatic SC" panose="00000500000000000000" pitchFamily="2" charset="-79"/>
                        </a:rPr>
                        <a:t> night celebrations</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Old favourites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Familiar tales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Library visits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Gingerbread Man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Cinderella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Christmas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The 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At the Panto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Christmas Lists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Letters to Father Christmas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b="1" dirty="0">
                          <a:solidFill>
                            <a:srgbClr val="CC66FF"/>
                          </a:solidFill>
                          <a:latin typeface="Amatic SC" panose="00000500000000000000" pitchFamily="2" charset="-79"/>
                          <a:cs typeface="Amatic SC" panose="00000500000000000000" pitchFamily="2" charset="-79"/>
                        </a:rPr>
                        <a:t> WHO LIVES HERE?</a:t>
                      </a:r>
                    </a:p>
                    <a:p>
                      <a:pPr algn="ctr"/>
                      <a:r>
                        <a:rPr lang="en-US" sz="1050" dirty="0">
                          <a:solidFill>
                            <a:schemeClr val="tx1"/>
                          </a:solidFill>
                          <a:latin typeface="+mn-lt"/>
                          <a:cs typeface="Amatic SC" panose="00000500000000000000" pitchFamily="2" charset="-79"/>
                        </a:rPr>
                        <a:t>Life cycles </a:t>
                      </a:r>
                    </a:p>
                    <a:p>
                      <a:pPr algn="ctr"/>
                      <a:r>
                        <a:rPr lang="en-US" sz="1050" dirty="0">
                          <a:solidFill>
                            <a:schemeClr val="tx1"/>
                          </a:solidFill>
                          <a:latin typeface="+mn-lt"/>
                          <a:cs typeface="Amatic SC" panose="00000500000000000000" pitchFamily="2" charset="-79"/>
                        </a:rPr>
                        <a:t>Safari /jungle/gardens</a:t>
                      </a:r>
                    </a:p>
                    <a:p>
                      <a:pPr algn="ctr"/>
                      <a:r>
                        <a:rPr lang="en-US" sz="1050" dirty="0">
                          <a:solidFill>
                            <a:schemeClr val="tx1"/>
                          </a:solidFill>
                          <a:latin typeface="+mn-lt"/>
                          <a:cs typeface="Amatic SC" panose="00000500000000000000" pitchFamily="2" charset="-79"/>
                        </a:rPr>
                        <a:t>Animals around the world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Climates / Hibernation </a:t>
                      </a:r>
                    </a:p>
                    <a:p>
                      <a:pPr algn="ctr"/>
                      <a:r>
                        <a:rPr lang="en-US" sz="1050" dirty="0">
                          <a:solidFill>
                            <a:schemeClr val="tx1"/>
                          </a:solidFill>
                          <a:latin typeface="+mn-lt"/>
                          <a:cs typeface="Amatic SC" panose="00000500000000000000" pitchFamily="2" charset="-79"/>
                        </a:rPr>
                        <a:t>Down on the Farm </a:t>
                      </a:r>
                    </a:p>
                    <a:p>
                      <a:pPr algn="ctr"/>
                      <a:r>
                        <a:rPr lang="en-US" sz="1050" dirty="0">
                          <a:solidFill>
                            <a:schemeClr val="tx1"/>
                          </a:solidFill>
                          <a:latin typeface="+mn-lt"/>
                          <a:cs typeface="Amatic SC" panose="00000500000000000000" pitchFamily="2" charset="-79"/>
                        </a:rPr>
                        <a:t>Animal Arts and crafts</a:t>
                      </a:r>
                    </a:p>
                    <a:p>
                      <a:pPr algn="ctr"/>
                      <a:r>
                        <a:rPr lang="en-US" sz="1050" dirty="0">
                          <a:solidFill>
                            <a:schemeClr val="tx1"/>
                          </a:solidFill>
                          <a:latin typeface="+mn-lt"/>
                          <a:cs typeface="Amatic SC" panose="00000500000000000000" pitchFamily="2" charset="-79"/>
                        </a:rPr>
                        <a:t>Night and day animals </a:t>
                      </a:r>
                    </a:p>
                    <a:p>
                      <a:pPr algn="ctr"/>
                      <a:r>
                        <a:rPr lang="en-US" sz="1050" dirty="0">
                          <a:solidFill>
                            <a:schemeClr val="tx1"/>
                          </a:solidFill>
                          <a:latin typeface="+mn-lt"/>
                          <a:cs typeface="Amatic SC" panose="00000500000000000000" pitchFamily="2" charset="-79"/>
                        </a:rPr>
                        <a:t>Animal patterns</a:t>
                      </a:r>
                    </a:p>
                    <a:p>
                      <a:pPr algn="ctr"/>
                      <a:r>
                        <a:rPr lang="en-US" sz="1050" dirty="0">
                          <a:solidFill>
                            <a:schemeClr val="tx1"/>
                          </a:solidFill>
                          <a:latin typeface="+mn-lt"/>
                          <a:cs typeface="Amatic SC" panose="00000500000000000000" pitchFamily="2" charset="-79"/>
                        </a:rPr>
                        <a:t>David Attenborough </a:t>
                      </a:r>
                    </a:p>
                    <a:p>
                      <a:pPr algn="ctr"/>
                      <a:r>
                        <a:rPr lang="en-US" sz="1050" dirty="0">
                          <a:solidFill>
                            <a:schemeClr val="tx1"/>
                          </a:solidFill>
                          <a:latin typeface="+mn-lt"/>
                          <a:cs typeface="Amatic SC" panose="00000500000000000000" pitchFamily="2" charset="-79"/>
                        </a:rPr>
                        <a:t>Happy Habitats</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b="1" dirty="0">
                          <a:solidFill>
                            <a:srgbClr val="CC66FF"/>
                          </a:solidFill>
                          <a:latin typeface="Amatic SC" panose="00000500000000000000" pitchFamily="2" charset="-79"/>
                          <a:cs typeface="Amatic SC" panose="00000500000000000000" pitchFamily="2" charset="-79"/>
                        </a:rPr>
                        <a:t>WHERE</a:t>
                      </a:r>
                      <a:r>
                        <a:rPr lang="en-US" sz="2000" b="1" baseline="0" dirty="0">
                          <a:solidFill>
                            <a:srgbClr val="CC66FF"/>
                          </a:solidFill>
                          <a:latin typeface="Amatic SC" panose="00000500000000000000" pitchFamily="2" charset="-79"/>
                          <a:cs typeface="Amatic SC" panose="00000500000000000000" pitchFamily="2" charset="-79"/>
                        </a:rPr>
                        <a:t> SHALL WE GO?</a:t>
                      </a:r>
                      <a:r>
                        <a:rPr lang="en-US" sz="2000" b="1" dirty="0">
                          <a:solidFill>
                            <a:srgbClr val="CC66FF"/>
                          </a:solidFill>
                          <a:latin typeface="Amatic SC" panose="00000500000000000000" pitchFamily="2" charset="-79"/>
                          <a:cs typeface="Amatic SC" panose="00000500000000000000" pitchFamily="2" charset="-79"/>
                        </a:rPr>
                        <a:t> </a:t>
                      </a:r>
                    </a:p>
                    <a:p>
                      <a:pPr algn="ctr"/>
                      <a:r>
                        <a:rPr lang="en-US" sz="1050" dirty="0">
                          <a:solidFill>
                            <a:schemeClr val="tx1"/>
                          </a:solidFill>
                          <a:latin typeface="+mn-lt"/>
                          <a:cs typeface="Amatic SC" panose="00000500000000000000" pitchFamily="2" charset="-79"/>
                        </a:rPr>
                        <a:t>Transport</a:t>
                      </a:r>
                      <a:r>
                        <a:rPr lang="en-US" sz="1050" baseline="0" dirty="0">
                          <a:solidFill>
                            <a:schemeClr val="tx1"/>
                          </a:solidFill>
                          <a:latin typeface="+mn-lt"/>
                          <a:cs typeface="Amatic SC" panose="00000500000000000000" pitchFamily="2" charset="-79"/>
                        </a:rPr>
                        <a:t> a</a:t>
                      </a:r>
                      <a:r>
                        <a:rPr lang="en-US" sz="1050" dirty="0">
                          <a:solidFill>
                            <a:schemeClr val="tx1"/>
                          </a:solidFill>
                          <a:latin typeface="+mn-lt"/>
                          <a:cs typeface="Amatic SC" panose="00000500000000000000" pitchFamily="2" charset="-79"/>
                        </a:rPr>
                        <a:t>round the town</a:t>
                      </a:r>
                    </a:p>
                    <a:p>
                      <a:pPr algn="ctr"/>
                      <a:r>
                        <a:rPr lang="en-US" sz="1050" dirty="0">
                          <a:solidFill>
                            <a:schemeClr val="tx1"/>
                          </a:solidFill>
                          <a:latin typeface="+mn-lt"/>
                          <a:cs typeface="Amatic SC" panose="00000500000000000000" pitchFamily="2" charset="-79"/>
                        </a:rPr>
                        <a:t>How do I get there? </a:t>
                      </a:r>
                    </a:p>
                    <a:p>
                      <a:pPr algn="ctr"/>
                      <a:r>
                        <a:rPr lang="en-US" sz="1050" dirty="0">
                          <a:solidFill>
                            <a:schemeClr val="tx1"/>
                          </a:solidFill>
                          <a:latin typeface="+mn-lt"/>
                          <a:cs typeface="Amatic SC" panose="00000500000000000000" pitchFamily="2" charset="-79"/>
                        </a:rPr>
                        <a:t>Where in the world have you been? </a:t>
                      </a:r>
                    </a:p>
                    <a:p>
                      <a:pPr algn="ctr"/>
                      <a:r>
                        <a:rPr lang="en-US" sz="1050" dirty="0">
                          <a:solidFill>
                            <a:schemeClr val="tx1"/>
                          </a:solidFill>
                          <a:latin typeface="+mn-lt"/>
                          <a:cs typeface="Amatic SC" panose="00000500000000000000" pitchFamily="2" charset="-79"/>
                        </a:rPr>
                        <a:t>Where do we live in the UK / world? </a:t>
                      </a:r>
                    </a:p>
                    <a:p>
                      <a:pPr algn="ctr"/>
                      <a:r>
                        <a:rPr lang="en-US" sz="1050" dirty="0">
                          <a:solidFill>
                            <a:schemeClr val="tx1"/>
                          </a:solidFill>
                          <a:latin typeface="+mn-lt"/>
                          <a:cs typeface="Amatic SC" panose="00000500000000000000" pitchFamily="2" charset="-79"/>
                        </a:rPr>
                        <a:t>Fly me to the moon! </a:t>
                      </a:r>
                    </a:p>
                    <a:p>
                      <a:pPr algn="ctr"/>
                      <a:r>
                        <a:rPr lang="en-US" sz="1050" dirty="0">
                          <a:solidFill>
                            <a:schemeClr val="tx1"/>
                          </a:solidFill>
                          <a:latin typeface="+mn-lt"/>
                          <a:cs typeface="Amatic SC" panose="00000500000000000000" pitchFamily="2" charset="-79"/>
                        </a:rPr>
                        <a:t>Vehicles past and present </a:t>
                      </a:r>
                    </a:p>
                    <a:p>
                      <a:pPr algn="ctr"/>
                      <a:r>
                        <a:rPr lang="en-US" sz="1050" dirty="0">
                          <a:solidFill>
                            <a:schemeClr val="tx1"/>
                          </a:solidFill>
                          <a:latin typeface="+mn-lt"/>
                          <a:cs typeface="Amatic SC" panose="00000500000000000000" pitchFamily="2" charset="-79"/>
                        </a:rPr>
                        <a:t>Design your own transport! </a:t>
                      </a:r>
                    </a:p>
                    <a:p>
                      <a:pPr algn="ctr"/>
                      <a:r>
                        <a:rPr lang="en-US" sz="1050" dirty="0">
                          <a:solidFill>
                            <a:schemeClr val="tx1"/>
                          </a:solidFill>
                          <a:latin typeface="+mn-lt"/>
                          <a:cs typeface="Amatic SC" panose="00000500000000000000" pitchFamily="2" charset="-79"/>
                        </a:rPr>
                        <a:t>Up </a:t>
                      </a:r>
                      <a:r>
                        <a:rPr lang="en-US" sz="1050" dirty="0" err="1">
                          <a:solidFill>
                            <a:schemeClr val="tx1"/>
                          </a:solidFill>
                          <a:latin typeface="+mn-lt"/>
                          <a:cs typeface="Amatic SC" panose="00000500000000000000" pitchFamily="2" charset="-79"/>
                        </a:rPr>
                        <a:t>up</a:t>
                      </a:r>
                      <a:r>
                        <a:rPr lang="en-US" sz="1050" dirty="0">
                          <a:solidFill>
                            <a:schemeClr val="tx1"/>
                          </a:solidFill>
                          <a:latin typeface="+mn-lt"/>
                          <a:cs typeface="Amatic SC" panose="00000500000000000000" pitchFamily="2" charset="-79"/>
                        </a:rPr>
                        <a:t> and</a:t>
                      </a:r>
                      <a:r>
                        <a:rPr lang="en-US" sz="1050" baseline="0" dirty="0">
                          <a:solidFill>
                            <a:schemeClr val="tx1"/>
                          </a:solidFill>
                          <a:latin typeface="+mn-lt"/>
                          <a:cs typeface="Amatic SC" panose="00000500000000000000" pitchFamily="2" charset="-79"/>
                        </a:rPr>
                        <a:t> away!</a:t>
                      </a:r>
                      <a:endParaRPr lang="en-US" sz="1050" dirty="0">
                        <a:solidFill>
                          <a:schemeClr val="tx1"/>
                        </a:solidFill>
                        <a:latin typeface="+mn-lt"/>
                        <a:cs typeface="Amatic SC" panose="00000500000000000000" pitchFamily="2" charset="-79"/>
                      </a:endParaRP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b="1" dirty="0">
                          <a:solidFill>
                            <a:srgbClr val="00B0F0"/>
                          </a:solidFill>
                          <a:latin typeface="Amatic SC" panose="00000500000000000000" pitchFamily="2" charset="-79"/>
                          <a:cs typeface="Amatic SC" panose="00000500000000000000" pitchFamily="2" charset="-79"/>
                        </a:rPr>
                        <a:t>HOW DOES IT GROW? </a:t>
                      </a:r>
                    </a:p>
                    <a:p>
                      <a:pPr algn="ctr"/>
                      <a:r>
                        <a:rPr lang="en-US" sz="1050" dirty="0">
                          <a:solidFill>
                            <a:schemeClr val="tx1"/>
                          </a:solidFill>
                          <a:latin typeface="+mn-lt"/>
                          <a:cs typeface="Amatic SC" panose="00000500000000000000" pitchFamily="2" charset="-79"/>
                        </a:rPr>
                        <a:t>Plants &amp; Flowers </a:t>
                      </a:r>
                    </a:p>
                    <a:p>
                      <a:pPr algn="ctr"/>
                      <a:r>
                        <a:rPr lang="en-US" sz="1050" dirty="0">
                          <a:solidFill>
                            <a:schemeClr val="tx1"/>
                          </a:solidFill>
                          <a:latin typeface="+mn-lt"/>
                          <a:cs typeface="Amatic SC" panose="00000500000000000000" pitchFamily="2" charset="-79"/>
                        </a:rPr>
                        <a:t>Weather / seasons</a:t>
                      </a:r>
                    </a:p>
                    <a:p>
                      <a:pPr algn="ctr"/>
                      <a:r>
                        <a:rPr lang="en-US" sz="1050" dirty="0">
                          <a:solidFill>
                            <a:schemeClr val="tx1"/>
                          </a:solidFill>
                          <a:latin typeface="+mn-lt"/>
                          <a:cs typeface="Amatic SC" panose="00000500000000000000" pitchFamily="2" charset="-79"/>
                        </a:rPr>
                        <a:t>Does the moon shine? </a:t>
                      </a:r>
                    </a:p>
                    <a:p>
                      <a:pPr algn="ctr"/>
                      <a:r>
                        <a:rPr lang="en-US" sz="1050" dirty="0">
                          <a:solidFill>
                            <a:schemeClr val="tx1"/>
                          </a:solidFill>
                          <a:latin typeface="+mn-lt"/>
                          <a:cs typeface="Amatic SC" panose="00000500000000000000" pitchFamily="2" charset="-79"/>
                        </a:rPr>
                        <a:t>The great outdoors </a:t>
                      </a:r>
                    </a:p>
                    <a:p>
                      <a:pPr algn="ctr"/>
                      <a:r>
                        <a:rPr lang="en-US" sz="1050" dirty="0">
                          <a:solidFill>
                            <a:schemeClr val="tx1"/>
                          </a:solidFill>
                          <a:latin typeface="+mn-lt"/>
                          <a:cs typeface="Amatic SC" panose="00000500000000000000" pitchFamily="2" charset="-79"/>
                        </a:rPr>
                        <a:t>Forest School </a:t>
                      </a:r>
                    </a:p>
                    <a:p>
                      <a:pPr algn="ctr"/>
                      <a:r>
                        <a:rPr lang="en-US" sz="1050" dirty="0">
                          <a:solidFill>
                            <a:schemeClr val="tx1"/>
                          </a:solidFill>
                          <a:latin typeface="+mn-lt"/>
                          <a:cs typeface="Amatic SC" panose="00000500000000000000" pitchFamily="2" charset="-79"/>
                        </a:rPr>
                        <a:t>Mini beasts</a:t>
                      </a:r>
                    </a:p>
                    <a:p>
                      <a:pPr algn="ctr"/>
                      <a:r>
                        <a:rPr lang="en-US" sz="1050" dirty="0">
                          <a:solidFill>
                            <a:schemeClr val="tx1"/>
                          </a:solidFill>
                          <a:latin typeface="+mn-lt"/>
                          <a:cs typeface="Amatic SC" panose="00000500000000000000" pitchFamily="2" charset="-79"/>
                        </a:rPr>
                        <a:t>Planting seeds </a:t>
                      </a:r>
                    </a:p>
                    <a:p>
                      <a:pPr algn="ctr"/>
                      <a:r>
                        <a:rPr lang="en-US" sz="1050" dirty="0">
                          <a:solidFill>
                            <a:schemeClr val="tx1"/>
                          </a:solidFill>
                          <a:latin typeface="+mn-lt"/>
                          <a:cs typeface="Amatic SC" panose="00000500000000000000" pitchFamily="2" charset="-79"/>
                        </a:rPr>
                        <a:t>Make a sculpture: Andy Goldsworthy </a:t>
                      </a:r>
                    </a:p>
                    <a:p>
                      <a:pPr algn="ctr"/>
                      <a:r>
                        <a:rPr lang="en-US" sz="1050" dirty="0">
                          <a:solidFill>
                            <a:schemeClr val="tx1"/>
                          </a:solidFill>
                          <a:latin typeface="+mn-lt"/>
                          <a:cs typeface="Amatic SC" panose="00000500000000000000" pitchFamily="2" charset="-79"/>
                        </a:rPr>
                        <a:t>Reduce, Reuse &amp; Recycle </a:t>
                      </a:r>
                    </a:p>
                    <a:p>
                      <a:pPr algn="ctr"/>
                      <a:r>
                        <a:rPr lang="en-US" sz="1050" dirty="0">
                          <a:solidFill>
                            <a:schemeClr val="tx1"/>
                          </a:solidFill>
                          <a:latin typeface="+mn-lt"/>
                          <a:cs typeface="Amatic SC" panose="00000500000000000000" pitchFamily="2" charset="-79"/>
                        </a:rPr>
                        <a:t>Fun Science / Materials </a:t>
                      </a: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B0F0"/>
                          </a:solidFill>
                          <a:latin typeface="Amatic SC" panose="00000500000000000000" pitchFamily="2" charset="-79"/>
                          <a:cs typeface="Amatic SC" panose="00000500000000000000" pitchFamily="2" charset="-79"/>
                        </a:rPr>
                        <a:t>Why do we need water?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Under the sea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Marine life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Off on holiday / clothes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Where in the world shall we go?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Send me a postcard! </a:t>
                      </a:r>
                    </a:p>
                    <a:p>
                      <a:pPr algn="ctr"/>
                      <a:r>
                        <a:rPr lang="en-US" sz="1050" dirty="0">
                          <a:solidFill>
                            <a:schemeClr val="tx1"/>
                          </a:solidFill>
                          <a:latin typeface="+mn-lt"/>
                          <a:cs typeface="Amatic SC" panose="00000500000000000000" pitchFamily="2" charset="-79"/>
                        </a:rPr>
                        <a:t>Fossils – Mary Anning </a:t>
                      </a:r>
                    </a:p>
                    <a:p>
                      <a:pPr algn="ctr"/>
                      <a:r>
                        <a:rPr lang="en-US" sz="1050" dirty="0">
                          <a:solidFill>
                            <a:schemeClr val="tx1"/>
                          </a:solidFill>
                          <a:latin typeface="+mn-lt"/>
                          <a:cs typeface="Amatic SC" panose="00000500000000000000" pitchFamily="2" charset="-79"/>
                        </a:rPr>
                        <a:t>Seasides in the past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Compare: Now and then! </a:t>
                      </a:r>
                    </a:p>
                    <a:p>
                      <a:pPr algn="ctr"/>
                      <a:r>
                        <a:rPr lang="en-US" sz="1050" dirty="0">
                          <a:solidFill>
                            <a:schemeClr val="tx1"/>
                          </a:solidFill>
                          <a:latin typeface="+mn-lt"/>
                          <a:cs typeface="Amatic SC" panose="00000500000000000000" pitchFamily="2" charset="-79"/>
                        </a:rPr>
                        <a:t>Seaside art </a:t>
                      </a:r>
                    </a:p>
                    <a:p>
                      <a:pPr algn="ctr"/>
                      <a:endParaRPr lang="en-GB" sz="16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1245256">
                <a:tc>
                  <a:txBody>
                    <a:bodyPr/>
                    <a:lstStyle/>
                    <a:p>
                      <a:pPr algn="ctr"/>
                      <a:r>
                        <a:rPr lang="en-US" sz="2000" b="1" dirty="0">
                          <a:latin typeface="Amatic SC" panose="00000500000000000000" pitchFamily="2" charset="-79"/>
                          <a:cs typeface="Amatic SC" panose="00000500000000000000" pitchFamily="2" charset="-79"/>
                        </a:rPr>
                        <a:t>‘Wow’ moments / </a:t>
                      </a:r>
                      <a:r>
                        <a:rPr lang="en-US" sz="2000" b="1" dirty="0">
                          <a:solidFill>
                            <a:srgbClr val="0070C0"/>
                          </a:solidFill>
                          <a:latin typeface="Amatic SC" panose="00000500000000000000" pitchFamily="2" charset="-79"/>
                          <a:cs typeface="Amatic SC" panose="00000500000000000000" pitchFamily="2" charset="-79"/>
                        </a:rPr>
                        <a:t>Enrichment </a:t>
                      </a:r>
                      <a:endParaRPr lang="en-GB" sz="2000" b="1" dirty="0">
                        <a:solidFill>
                          <a:srgbClr val="0070C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50" dirty="0">
                          <a:solidFill>
                            <a:schemeClr val="tx1"/>
                          </a:solidFill>
                          <a:latin typeface="+mn-lt"/>
                          <a:cs typeface="Amatic SC" panose="00000500000000000000" pitchFamily="2" charset="-79"/>
                        </a:rPr>
                        <a:t>Autumn Trail </a:t>
                      </a:r>
                    </a:p>
                    <a:p>
                      <a:pPr algn="ctr"/>
                      <a:r>
                        <a:rPr lang="en-US" sz="1050" dirty="0">
                          <a:solidFill>
                            <a:schemeClr val="tx1"/>
                          </a:solidFill>
                          <a:latin typeface="+mn-lt"/>
                          <a:cs typeface="Amatic SC" panose="00000500000000000000" pitchFamily="2" charset="-79"/>
                        </a:rPr>
                        <a:t>Baking bread</a:t>
                      </a:r>
                    </a:p>
                    <a:p>
                      <a:pPr algn="ctr"/>
                      <a:r>
                        <a:rPr lang="en-US" sz="1050" dirty="0">
                          <a:solidFill>
                            <a:schemeClr val="tx1"/>
                          </a:solidFill>
                          <a:latin typeface="+mn-lt"/>
                          <a:cs typeface="Amatic SC" panose="00000500000000000000" pitchFamily="2" charset="-79"/>
                        </a:rPr>
                        <a:t>Making soup</a:t>
                      </a:r>
                    </a:p>
                    <a:p>
                      <a:pPr algn="ctr"/>
                      <a:r>
                        <a:rPr lang="en-US" sz="1050" dirty="0">
                          <a:solidFill>
                            <a:schemeClr val="tx1"/>
                          </a:solidFill>
                          <a:latin typeface="+mn-lt"/>
                          <a:cs typeface="Amatic SC" panose="00000500000000000000" pitchFamily="2" charset="-79"/>
                        </a:rPr>
                        <a:t>Harvest Time </a:t>
                      </a:r>
                    </a:p>
                    <a:p>
                      <a:pPr algn="ctr"/>
                      <a:r>
                        <a:rPr lang="en-US" sz="1050" dirty="0">
                          <a:solidFill>
                            <a:schemeClr val="tx1"/>
                          </a:solidFill>
                          <a:latin typeface="+mn-lt"/>
                          <a:cs typeface="Amatic SC" panose="00000500000000000000" pitchFamily="2" charset="-79"/>
                        </a:rPr>
                        <a:t>Visit to West Town Farm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Birthdays</a:t>
                      </a:r>
                    </a:p>
                    <a:p>
                      <a:pPr algn="ctr"/>
                      <a:r>
                        <a:rPr lang="en-US" sz="1050" dirty="0">
                          <a:solidFill>
                            <a:schemeClr val="tx1"/>
                          </a:solidFill>
                          <a:latin typeface="+mn-lt"/>
                          <a:cs typeface="Amatic SC" panose="00000500000000000000" pitchFamily="2" charset="-79"/>
                        </a:rPr>
                        <a:t>Black History Month -Oct</a:t>
                      </a:r>
                    </a:p>
                    <a:p>
                      <a:pPr algn="ctr"/>
                      <a:r>
                        <a:rPr lang="en-GB" sz="1050" dirty="0">
                          <a:solidFill>
                            <a:schemeClr val="tx1"/>
                          </a:solidFill>
                          <a:latin typeface="+mn-lt"/>
                          <a:cs typeface="Amatic SC" panose="00000500000000000000" pitchFamily="2" charset="-79"/>
                        </a:rPr>
                        <a:t>World Space Week – 4th Oct</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National poetry day – Oct 7</a:t>
                      </a:r>
                      <a:r>
                        <a:rPr lang="en-US" sz="1050" baseline="30000" dirty="0">
                          <a:solidFill>
                            <a:schemeClr val="tx1"/>
                          </a:solidFill>
                          <a:latin typeface="+mn-lt"/>
                          <a:cs typeface="Amatic SC" panose="00000500000000000000" pitchFamily="2" charset="-79"/>
                        </a:rPr>
                        <a:t>th</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err="1">
                          <a:solidFill>
                            <a:schemeClr val="tx1"/>
                          </a:solidFill>
                          <a:latin typeface="+mn-lt"/>
                          <a:cs typeface="Amatic SC" panose="00000500000000000000" pitchFamily="2" charset="-79"/>
                        </a:rPr>
                        <a:t>Favourite</a:t>
                      </a:r>
                      <a:r>
                        <a:rPr lang="en-US" sz="1050" dirty="0">
                          <a:solidFill>
                            <a:schemeClr val="tx1"/>
                          </a:solidFill>
                          <a:latin typeface="+mn-lt"/>
                          <a:cs typeface="Amatic SC" panose="00000500000000000000" pitchFamily="2" charset="-79"/>
                        </a:rPr>
                        <a:t> Songs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Nurse / Firefighter /police / vet / soldier visit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n-lt"/>
                        <a:cs typeface="Amatic SC" panose="00000500000000000000" pitchFamily="2" charset="-79"/>
                      </a:endParaRP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Halloween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Guy Fawkes / Bonfire Night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Christmas Time  / 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Diwali  4thNovember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err="1">
                          <a:solidFill>
                            <a:schemeClr val="tx1"/>
                          </a:solidFill>
                          <a:latin typeface="+mn-lt"/>
                          <a:cs typeface="Amatic SC" panose="00000500000000000000" pitchFamily="2" charset="-79"/>
                        </a:rPr>
                        <a:t>Hannukah</a:t>
                      </a:r>
                      <a:r>
                        <a:rPr lang="en-US" sz="1050" dirty="0">
                          <a:solidFill>
                            <a:schemeClr val="tx1"/>
                          </a:solidFill>
                          <a:latin typeface="+mn-lt"/>
                          <a:cs typeface="Amatic SC" panose="00000500000000000000" pitchFamily="2" charset="-79"/>
                        </a:rPr>
                        <a:t>  28/11-6/12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Remembrance day – 11</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No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Road Safety  -15</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Nov</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Children in Need – 12</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Nov</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Anti- Bullying Week  -15</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Nov</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050" dirty="0">
                          <a:solidFill>
                            <a:schemeClr val="tx1"/>
                          </a:solidFill>
                          <a:latin typeface="+mn-lt"/>
                          <a:cs typeface="Amatic SC" panose="00000500000000000000" pitchFamily="2" charset="-79"/>
                        </a:rPr>
                        <a:t>Zoo visit </a:t>
                      </a:r>
                    </a:p>
                    <a:p>
                      <a:pPr algn="ctr"/>
                      <a:r>
                        <a:rPr lang="en-US" sz="1050" dirty="0">
                          <a:solidFill>
                            <a:schemeClr val="tx1"/>
                          </a:solidFill>
                          <a:latin typeface="+mn-lt"/>
                          <a:cs typeface="Amatic SC" panose="00000500000000000000" pitchFamily="2" charset="-79"/>
                        </a:rPr>
                        <a:t>Jan 30</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storytelling week</a:t>
                      </a:r>
                    </a:p>
                    <a:p>
                      <a:pPr algn="ctr"/>
                      <a:r>
                        <a:rPr lang="en-US" sz="1050" dirty="0">
                          <a:solidFill>
                            <a:schemeClr val="tx1"/>
                          </a:solidFill>
                          <a:latin typeface="+mn-lt"/>
                          <a:cs typeface="Amatic SC" panose="00000500000000000000" pitchFamily="2" charset="-79"/>
                        </a:rPr>
                        <a:t>Chinese New Year – Feb 1st</a:t>
                      </a:r>
                    </a:p>
                    <a:p>
                      <a:pPr algn="ctr"/>
                      <a:r>
                        <a:rPr lang="en-US" sz="1050" dirty="0">
                          <a:solidFill>
                            <a:schemeClr val="tx1"/>
                          </a:solidFill>
                          <a:latin typeface="+mn-lt"/>
                          <a:cs typeface="Amatic SC" panose="00000500000000000000" pitchFamily="2" charset="-79"/>
                        </a:rPr>
                        <a:t>Story Telling Week </a:t>
                      </a:r>
                    </a:p>
                    <a:p>
                      <a:pPr algn="ctr"/>
                      <a:r>
                        <a:rPr lang="en-US" sz="1050" dirty="0">
                          <a:solidFill>
                            <a:schemeClr val="tx1"/>
                          </a:solidFill>
                          <a:latin typeface="+mn-lt"/>
                          <a:cs typeface="Amatic SC" panose="00000500000000000000" pitchFamily="2" charset="-79"/>
                        </a:rPr>
                        <a:t>Random Acts of Kindness Week </a:t>
                      </a:r>
                    </a:p>
                    <a:p>
                      <a:pPr algn="ctr"/>
                      <a:r>
                        <a:rPr lang="en-US" sz="1050" dirty="0">
                          <a:solidFill>
                            <a:schemeClr val="tx1"/>
                          </a:solidFill>
                          <a:latin typeface="+mn-lt"/>
                          <a:cs typeface="Amatic SC" panose="00000500000000000000" pitchFamily="2" charset="-79"/>
                        </a:rPr>
                        <a:t>Valentine’s Day 14</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Feb</a:t>
                      </a:r>
                    </a:p>
                    <a:p>
                      <a:pPr algn="ctr"/>
                      <a:r>
                        <a:rPr lang="en-US" sz="1050" dirty="0">
                          <a:solidFill>
                            <a:schemeClr val="tx1"/>
                          </a:solidFill>
                          <a:latin typeface="+mn-lt"/>
                          <a:cs typeface="Amatic SC" panose="00000500000000000000" pitchFamily="2" charset="-79"/>
                        </a:rPr>
                        <a:t>Internet Safety Day – 8</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Feb</a:t>
                      </a:r>
                    </a:p>
                    <a:p>
                      <a:pPr algn="ctr"/>
                      <a:r>
                        <a:rPr lang="en-US" sz="1050" dirty="0">
                          <a:solidFill>
                            <a:schemeClr val="tx1"/>
                          </a:solidFill>
                          <a:latin typeface="+mn-lt"/>
                          <a:cs typeface="Amatic SC" panose="00000500000000000000" pitchFamily="2" charset="-79"/>
                        </a:rPr>
                        <a:t>Animal Art week</a:t>
                      </a:r>
                    </a:p>
                    <a:p>
                      <a:pPr algn="ctr"/>
                      <a:r>
                        <a:rPr lang="en-US" sz="1050" dirty="0">
                          <a:solidFill>
                            <a:schemeClr val="tx1"/>
                          </a:solidFill>
                          <a:latin typeface="+mn-lt"/>
                          <a:cs typeface="Amatic SC" panose="00000500000000000000" pitchFamily="2" charset="-79"/>
                        </a:rPr>
                        <a:t>Let’s go on Safari -  An animal a day!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050" dirty="0">
                          <a:solidFill>
                            <a:schemeClr val="tx1"/>
                          </a:solidFill>
                          <a:latin typeface="+mn-lt"/>
                          <a:cs typeface="Amatic SC" panose="00000500000000000000" pitchFamily="2" charset="-79"/>
                        </a:rPr>
                        <a:t>Post a letter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Walk around the village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Easter time </a:t>
                      </a:r>
                    </a:p>
                    <a:p>
                      <a:pPr algn="ctr"/>
                      <a:r>
                        <a:rPr lang="en-US" sz="1050" dirty="0">
                          <a:solidFill>
                            <a:schemeClr val="tx1"/>
                          </a:solidFill>
                          <a:latin typeface="+mn-lt"/>
                          <a:cs typeface="Amatic SC" panose="00000500000000000000" pitchFamily="2" charset="-79"/>
                        </a:rPr>
                        <a:t>Food tasting – different cultures  </a:t>
                      </a:r>
                    </a:p>
                    <a:p>
                      <a:pPr algn="ctr"/>
                      <a:r>
                        <a:rPr lang="en-US" sz="1050" dirty="0">
                          <a:solidFill>
                            <a:schemeClr val="tx1"/>
                          </a:solidFill>
                          <a:latin typeface="+mn-lt"/>
                          <a:cs typeface="Amatic SC" panose="00000500000000000000" pitchFamily="2" charset="-79"/>
                        </a:rPr>
                        <a:t>Map work  - Find the Treasure </a:t>
                      </a:r>
                    </a:p>
                    <a:p>
                      <a:pPr algn="ctr"/>
                      <a:r>
                        <a:rPr lang="en-US" sz="1050" dirty="0">
                          <a:solidFill>
                            <a:schemeClr val="tx1"/>
                          </a:solidFill>
                          <a:latin typeface="+mn-lt"/>
                          <a:cs typeface="Amatic SC" panose="00000500000000000000" pitchFamily="2" charset="-79"/>
                        </a:rPr>
                        <a:t>Eid – 2nd May</a:t>
                      </a:r>
                    </a:p>
                    <a:p>
                      <a:pPr algn="ctr"/>
                      <a:r>
                        <a:rPr lang="en-US" sz="1050" dirty="0">
                          <a:solidFill>
                            <a:schemeClr val="tx1"/>
                          </a:solidFill>
                          <a:latin typeface="+mn-lt"/>
                          <a:cs typeface="Amatic SC" panose="00000500000000000000" pitchFamily="2" charset="-79"/>
                        </a:rPr>
                        <a:t>D-Day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LENT- March 2nd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Mother’s Day – 27</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March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Queen’s Birthday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Science Week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Easter Egg Hunt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World water day</a:t>
                      </a:r>
                      <a:r>
                        <a:rPr lang="en-US" sz="1050" baseline="0" dirty="0">
                          <a:solidFill>
                            <a:schemeClr val="tx1"/>
                          </a:solidFill>
                          <a:latin typeface="+mn-lt"/>
                          <a:cs typeface="Amatic SC" panose="00000500000000000000" pitchFamily="2" charset="-79"/>
                        </a:rPr>
                        <a:t> – 22</a:t>
                      </a:r>
                      <a:r>
                        <a:rPr lang="en-US" sz="1050" baseline="30000" dirty="0">
                          <a:solidFill>
                            <a:schemeClr val="tx1"/>
                          </a:solidFill>
                          <a:latin typeface="+mn-lt"/>
                          <a:cs typeface="Amatic SC" panose="00000500000000000000" pitchFamily="2" charset="-79"/>
                        </a:rPr>
                        <a:t>nd</a:t>
                      </a:r>
                      <a:r>
                        <a:rPr lang="en-US" sz="1050" baseline="0" dirty="0">
                          <a:solidFill>
                            <a:schemeClr val="tx1"/>
                          </a:solidFill>
                          <a:latin typeface="+mn-lt"/>
                          <a:cs typeface="Amatic SC" panose="00000500000000000000" pitchFamily="2" charset="-79"/>
                        </a:rPr>
                        <a:t> March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a:solidFill>
                            <a:schemeClr val="tx1"/>
                          </a:solidFill>
                          <a:latin typeface="+mn-lt"/>
                          <a:cs typeface="Amatic SC" panose="00000500000000000000" pitchFamily="2" charset="-79"/>
                        </a:rPr>
                        <a:t>Ramadan – April 2</a:t>
                      </a:r>
                      <a:r>
                        <a:rPr lang="en-US" sz="1050" baseline="30000" dirty="0">
                          <a:solidFill>
                            <a:schemeClr val="tx1"/>
                          </a:solidFill>
                          <a:latin typeface="+mn-lt"/>
                          <a:cs typeface="Amatic SC" panose="00000500000000000000" pitchFamily="2" charset="-79"/>
                        </a:rPr>
                        <a:t>nd</a:t>
                      </a:r>
                      <a:endParaRPr lang="en-US" sz="1050" baseline="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Mini Me’s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Walk to the park / Picnic </a:t>
                      </a:r>
                      <a:endParaRPr lang="en-GB" sz="1050" dirty="0">
                        <a:solidFill>
                          <a:schemeClr val="tx1"/>
                        </a:solidFill>
                        <a:latin typeface="+mn-lt"/>
                        <a:cs typeface="Amatic SC" panose="00000500000000000000" pitchFamily="2" charset="-79"/>
                      </a:endParaRPr>
                    </a:p>
                    <a:p>
                      <a:pPr algn="ctr"/>
                      <a:r>
                        <a:rPr lang="en-GB" sz="1050" dirty="0">
                          <a:solidFill>
                            <a:schemeClr val="tx1"/>
                          </a:solidFill>
                          <a:latin typeface="+mn-lt"/>
                          <a:cs typeface="Amatic SC" panose="00000500000000000000" pitchFamily="2" charset="-79"/>
                        </a:rPr>
                        <a:t>Planting seeds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Weather experiments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Weather Forecast videos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Nature Scavenger Hunt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dirty="0">
                          <a:solidFill>
                            <a:schemeClr val="tx1"/>
                          </a:solidFill>
                          <a:effectLst/>
                          <a:latin typeface="+mn-lt"/>
                          <a:ea typeface="Calibri" panose="020F0502020204030204" pitchFamily="34" charset="0"/>
                          <a:cs typeface="Amatic SC" panose="00000500000000000000" pitchFamily="2" charset="-79"/>
                        </a:rPr>
                        <a:t>Recycling workshop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dirty="0">
                          <a:solidFill>
                            <a:schemeClr val="tx1"/>
                          </a:solidFill>
                          <a:effectLst/>
                          <a:latin typeface="+mn-lt"/>
                          <a:ea typeface="Calibri" panose="020F0502020204030204" pitchFamily="34" charset="0"/>
                          <a:cs typeface="Amatic SC" panose="00000500000000000000" pitchFamily="2" charset="-79"/>
                        </a:rPr>
                        <a:t>Composting workshop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dirty="0">
                          <a:solidFill>
                            <a:schemeClr val="tx1"/>
                          </a:solidFill>
                          <a:effectLst/>
                          <a:latin typeface="+mn-lt"/>
                          <a:ea typeface="Calibri" panose="020F0502020204030204" pitchFamily="34" charset="0"/>
                          <a:cs typeface="Amatic SC" panose="00000500000000000000" pitchFamily="2" charset="-79"/>
                        </a:rPr>
                        <a:t>Eid – 2nd May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dirty="0">
                          <a:solidFill>
                            <a:schemeClr val="tx1"/>
                          </a:solidFill>
                          <a:effectLst/>
                          <a:latin typeface="+mn-lt"/>
                          <a:ea typeface="Calibri" panose="020F0502020204030204" pitchFamily="34" charset="0"/>
                          <a:cs typeface="Amatic SC" panose="00000500000000000000" pitchFamily="2" charset="-79"/>
                        </a:rPr>
                        <a:t>Shavuot </a:t>
                      </a:r>
                      <a:endParaRPr lang="en-GB" sz="1050" b="0" dirty="0">
                        <a:solidFill>
                          <a:schemeClr val="tx1"/>
                        </a:solidFill>
                        <a:effectLst/>
                        <a:latin typeface="+mn-lt"/>
                        <a:ea typeface="Calibri" panose="020F0502020204030204" pitchFamily="34" charset="0"/>
                        <a:cs typeface="Amatic SC" panose="00000500000000000000" pitchFamily="2" charset="-79"/>
                      </a:endParaRP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050" dirty="0">
                          <a:solidFill>
                            <a:schemeClr val="tx1"/>
                          </a:solidFill>
                          <a:latin typeface="+mn-lt"/>
                          <a:cs typeface="Amatic SC" panose="00000500000000000000" pitchFamily="2" charset="-79"/>
                        </a:rPr>
                        <a:t>Visit the aquarium</a:t>
                      </a:r>
                    </a:p>
                    <a:p>
                      <a:pPr algn="ctr"/>
                      <a:r>
                        <a:rPr lang="en-US" sz="1050" dirty="0">
                          <a:solidFill>
                            <a:schemeClr val="tx1"/>
                          </a:solidFill>
                          <a:latin typeface="+mn-lt"/>
                          <a:cs typeface="Amatic SC" panose="00000500000000000000" pitchFamily="2" charset="-79"/>
                        </a:rPr>
                        <a:t>Under the Sea – singing songs and sea shanties</a:t>
                      </a:r>
                    </a:p>
                    <a:p>
                      <a:pPr algn="ctr"/>
                      <a:r>
                        <a:rPr lang="en-US" sz="1050" dirty="0">
                          <a:solidFill>
                            <a:schemeClr val="tx1"/>
                          </a:solidFill>
                          <a:latin typeface="+mn-lt"/>
                          <a:cs typeface="Amatic SC" panose="00000500000000000000" pitchFamily="2" charset="-79"/>
                        </a:rPr>
                        <a:t>Fathers day – 17th June</a:t>
                      </a:r>
                    </a:p>
                    <a:p>
                      <a:pPr algn="ctr"/>
                      <a:r>
                        <a:rPr lang="en-US" sz="1050" dirty="0">
                          <a:solidFill>
                            <a:schemeClr val="tx1"/>
                          </a:solidFill>
                          <a:latin typeface="+mn-lt"/>
                          <a:cs typeface="Amatic SC" panose="00000500000000000000" pitchFamily="2" charset="-79"/>
                        </a:rPr>
                        <a:t>Heathy Eating Week </a:t>
                      </a:r>
                    </a:p>
                    <a:p>
                      <a:pPr algn="ctr"/>
                      <a:r>
                        <a:rPr lang="en-US" sz="1050" dirty="0">
                          <a:solidFill>
                            <a:schemeClr val="tx1"/>
                          </a:solidFill>
                          <a:latin typeface="+mn-lt"/>
                          <a:cs typeface="Amatic SC" panose="00000500000000000000" pitchFamily="2" charset="-79"/>
                        </a:rPr>
                        <a:t>World Environment Day </a:t>
                      </a:r>
                    </a:p>
                    <a:p>
                      <a:pPr algn="ctr"/>
                      <a:r>
                        <a:rPr lang="en-US" sz="1050" dirty="0">
                          <a:solidFill>
                            <a:schemeClr val="tx1"/>
                          </a:solidFill>
                          <a:latin typeface="+mn-lt"/>
                          <a:cs typeface="Amatic SC" panose="00000500000000000000" pitchFamily="2" charset="-79"/>
                        </a:rPr>
                        <a:t>Anniversary of the NHS – July 5th</a:t>
                      </a:r>
                    </a:p>
                    <a:p>
                      <a:pPr algn="ctr"/>
                      <a:r>
                        <a:rPr lang="en-US" sz="1050" dirty="0">
                          <a:solidFill>
                            <a:schemeClr val="tx1"/>
                          </a:solidFill>
                          <a:latin typeface="+mn-lt"/>
                          <a:cs typeface="Amatic SC" panose="00000500000000000000" pitchFamily="2" charset="-79"/>
                        </a:rPr>
                        <a:t>Pirate Day </a:t>
                      </a:r>
                    </a:p>
                    <a:p>
                      <a:pPr algn="ctr"/>
                      <a:r>
                        <a:rPr lang="en-US" sz="1050" dirty="0">
                          <a:solidFill>
                            <a:schemeClr val="tx1"/>
                          </a:solidFill>
                          <a:latin typeface="+mn-lt"/>
                          <a:cs typeface="Amatic SC" panose="00000500000000000000" pitchFamily="2" charset="-79"/>
                        </a:rPr>
                        <a:t>Ocean day – 8</a:t>
                      </a:r>
                      <a:r>
                        <a:rPr lang="en-US" sz="1050" baseline="30000" dirty="0">
                          <a:solidFill>
                            <a:schemeClr val="tx1"/>
                          </a:solidFill>
                          <a:latin typeface="+mn-lt"/>
                          <a:cs typeface="Amatic SC" panose="00000500000000000000" pitchFamily="2" charset="-79"/>
                        </a:rPr>
                        <a:t>th</a:t>
                      </a:r>
                      <a:r>
                        <a:rPr lang="en-US" sz="1050" dirty="0">
                          <a:solidFill>
                            <a:schemeClr val="tx1"/>
                          </a:solidFill>
                          <a:latin typeface="+mn-lt"/>
                          <a:cs typeface="Amatic SC" panose="00000500000000000000" pitchFamily="2" charset="-79"/>
                        </a:rPr>
                        <a:t> June</a:t>
                      </a:r>
                    </a:p>
                    <a:p>
                      <a:pPr algn="ctr"/>
                      <a:r>
                        <a:rPr lang="en-GB" sz="1050" dirty="0">
                          <a:solidFill>
                            <a:schemeClr val="tx1"/>
                          </a:solidFill>
                          <a:latin typeface="+mn-lt"/>
                          <a:cs typeface="Amatic SC" panose="00000500000000000000" pitchFamily="2" charset="-79"/>
                        </a:rPr>
                        <a:t>20th </a:t>
                      </a:r>
                      <a:r>
                        <a:rPr lang="en-GB" sz="1050" dirty="0" err="1">
                          <a:solidFill>
                            <a:schemeClr val="tx1"/>
                          </a:solidFill>
                          <a:latin typeface="+mn-lt"/>
                          <a:cs typeface="Amatic SC" panose="00000500000000000000" pitchFamily="2" charset="-79"/>
                        </a:rPr>
                        <a:t>july</a:t>
                      </a:r>
                      <a:r>
                        <a:rPr lang="en-GB" sz="1050" dirty="0">
                          <a:solidFill>
                            <a:schemeClr val="tx1"/>
                          </a:solidFill>
                          <a:latin typeface="+mn-lt"/>
                          <a:cs typeface="Amatic SC" panose="00000500000000000000" pitchFamily="2" charset="-79"/>
                        </a:rPr>
                        <a:t> – moon landing anniversary </a:t>
                      </a:r>
                    </a:p>
                    <a:p>
                      <a:pPr algn="ctr"/>
                      <a:endParaRPr lang="en-US" sz="1050" dirty="0">
                        <a:solidFill>
                          <a:schemeClr val="tx1"/>
                        </a:solidFill>
                        <a:latin typeface="+mn-lt"/>
                        <a:cs typeface="Amatic SC" panose="00000500000000000000" pitchFamily="2" charset="-79"/>
                      </a:endParaRPr>
                    </a:p>
                    <a:p>
                      <a:pPr algn="ct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bl>
          </a:graphicData>
        </a:graphic>
      </p:graphicFrame>
      <p:pic>
        <p:nvPicPr>
          <p:cNvPr id="6" name="Picture 5">
            <a:extLst>
              <a:ext uri="{FF2B5EF4-FFF2-40B4-BE49-F238E27FC236}">
                <a16:creationId xmlns:a16="http://schemas.microsoft.com/office/drawing/2014/main" id="{CF723307-A94F-4C20-9CDA-ACAED3B7A0E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46860" y="581002"/>
            <a:ext cx="488272" cy="488272"/>
          </a:xfrm>
          <a:prstGeom prst="rect">
            <a:avLst/>
          </a:prstGeom>
        </p:spPr>
      </p:pic>
      <p:pic>
        <p:nvPicPr>
          <p:cNvPr id="8" name="Picture 7">
            <a:extLst>
              <a:ext uri="{FF2B5EF4-FFF2-40B4-BE49-F238E27FC236}">
                <a16:creationId xmlns:a16="http://schemas.microsoft.com/office/drawing/2014/main" id="{40C165C1-D4BD-45B0-A0DC-76C33F0E951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795584">
            <a:off x="3409807" y="288442"/>
            <a:ext cx="536918" cy="536918"/>
          </a:xfrm>
          <a:prstGeom prst="rect">
            <a:avLst/>
          </a:prstGeom>
        </p:spPr>
      </p:pic>
      <p:pic>
        <p:nvPicPr>
          <p:cNvPr id="12" name="Picture 11">
            <a:extLst>
              <a:ext uri="{FF2B5EF4-FFF2-40B4-BE49-F238E27FC236}">
                <a16:creationId xmlns:a16="http://schemas.microsoft.com/office/drawing/2014/main" id="{05BDFB97-D597-487C-BC35-5D6584AEA15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0562501">
            <a:off x="5276303" y="565292"/>
            <a:ext cx="505803" cy="505803"/>
          </a:xfrm>
          <a:prstGeom prst="rect">
            <a:avLst/>
          </a:prstGeom>
        </p:spPr>
      </p:pic>
      <p:pic>
        <p:nvPicPr>
          <p:cNvPr id="14" name="Picture 13">
            <a:extLst>
              <a:ext uri="{FF2B5EF4-FFF2-40B4-BE49-F238E27FC236}">
                <a16:creationId xmlns:a16="http://schemas.microsoft.com/office/drawing/2014/main" id="{ECE7A007-1214-4A11-85C1-D67FAE3A8C6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755735">
            <a:off x="8420744" y="423506"/>
            <a:ext cx="789373" cy="789373"/>
          </a:xfrm>
          <a:prstGeom prst="rect">
            <a:avLst/>
          </a:prstGeom>
        </p:spPr>
      </p:pic>
      <p:pic>
        <p:nvPicPr>
          <p:cNvPr id="16" name="Picture 15">
            <a:extLst>
              <a:ext uri="{FF2B5EF4-FFF2-40B4-BE49-F238E27FC236}">
                <a16:creationId xmlns:a16="http://schemas.microsoft.com/office/drawing/2014/main" id="{695ED8A0-982D-45FC-BC62-B83A30D483B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20946721">
            <a:off x="6776719" y="459476"/>
            <a:ext cx="582151" cy="582151"/>
          </a:xfrm>
          <a:prstGeom prst="rect">
            <a:avLst/>
          </a:prstGeom>
        </p:spPr>
      </p:pic>
      <p:pic>
        <p:nvPicPr>
          <p:cNvPr id="18" name="Picture 17">
            <a:extLst>
              <a:ext uri="{FF2B5EF4-FFF2-40B4-BE49-F238E27FC236}">
                <a16:creationId xmlns:a16="http://schemas.microsoft.com/office/drawing/2014/main" id="{75C191AE-71E1-4878-9BF1-F9017988830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931948">
            <a:off x="10001380" y="212009"/>
            <a:ext cx="816746" cy="816746"/>
          </a:xfrm>
          <a:prstGeom prst="rect">
            <a:avLst/>
          </a:prstGeom>
        </p:spPr>
      </p:pic>
    </p:spTree>
    <p:extLst>
      <p:ext uri="{BB962C8B-B14F-4D97-AF65-F5344CB8AC3E}">
        <p14:creationId xmlns:p14="http://schemas.microsoft.com/office/powerpoint/2010/main" val="3793943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2789233631"/>
              </p:ext>
            </p:extLst>
          </p:nvPr>
        </p:nvGraphicFramePr>
        <p:xfrm>
          <a:off x="171904" y="512839"/>
          <a:ext cx="11848192" cy="6390770"/>
        </p:xfrm>
        <a:graphic>
          <a:graphicData uri="http://schemas.openxmlformats.org/drawingml/2006/table">
            <a:tbl>
              <a:tblPr firstRow="1" bandRow="1">
                <a:tableStyleId>{5C22544A-7EE6-4342-B048-85BDC9FD1C3A}</a:tableStyleId>
              </a:tblPr>
              <a:tblGrid>
                <a:gridCol w="1692599">
                  <a:extLst>
                    <a:ext uri="{9D8B030D-6E8A-4147-A177-3AD203B41FA5}">
                      <a16:colId xmlns:a16="http://schemas.microsoft.com/office/drawing/2014/main" val="385991600"/>
                    </a:ext>
                  </a:extLst>
                </a:gridCol>
                <a:gridCol w="1692599">
                  <a:extLst>
                    <a:ext uri="{9D8B030D-6E8A-4147-A177-3AD203B41FA5}">
                      <a16:colId xmlns:a16="http://schemas.microsoft.com/office/drawing/2014/main" val="2865123548"/>
                    </a:ext>
                  </a:extLst>
                </a:gridCol>
                <a:gridCol w="1704796">
                  <a:extLst>
                    <a:ext uri="{9D8B030D-6E8A-4147-A177-3AD203B41FA5}">
                      <a16:colId xmlns:a16="http://schemas.microsoft.com/office/drawing/2014/main" val="872926247"/>
                    </a:ext>
                  </a:extLst>
                </a:gridCol>
                <a:gridCol w="1680401">
                  <a:extLst>
                    <a:ext uri="{9D8B030D-6E8A-4147-A177-3AD203B41FA5}">
                      <a16:colId xmlns:a16="http://schemas.microsoft.com/office/drawing/2014/main" val="1315738151"/>
                    </a:ext>
                  </a:extLst>
                </a:gridCol>
                <a:gridCol w="1692599">
                  <a:extLst>
                    <a:ext uri="{9D8B030D-6E8A-4147-A177-3AD203B41FA5}">
                      <a16:colId xmlns:a16="http://schemas.microsoft.com/office/drawing/2014/main" val="2709165749"/>
                    </a:ext>
                  </a:extLst>
                </a:gridCol>
                <a:gridCol w="1638106">
                  <a:extLst>
                    <a:ext uri="{9D8B030D-6E8A-4147-A177-3AD203B41FA5}">
                      <a16:colId xmlns:a16="http://schemas.microsoft.com/office/drawing/2014/main" val="2335150482"/>
                    </a:ext>
                  </a:extLst>
                </a:gridCol>
                <a:gridCol w="1747092">
                  <a:extLst>
                    <a:ext uri="{9D8B030D-6E8A-4147-A177-3AD203B41FA5}">
                      <a16:colId xmlns:a16="http://schemas.microsoft.com/office/drawing/2014/main" val="4046203905"/>
                    </a:ext>
                  </a:extLst>
                </a:gridCol>
              </a:tblGrid>
              <a:tr h="446604">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369479">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a:latin typeface="Amatic SC" panose="00000500000000000000" pitchFamily="2" charset="-79"/>
                          <a:cs typeface="Amatic SC" panose="00000500000000000000" pitchFamily="2" charset="-79"/>
                        </a:rPr>
                        <a:t>Where do I belong</a:t>
                      </a:r>
                      <a:r>
                        <a:rPr lang="en-US" sz="1600" baseline="0" dirty="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What shall we celebrate?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a:latin typeface="Amatic SC" panose="00000500000000000000" pitchFamily="2" charset="-79"/>
                          <a:cs typeface="Amatic SC" panose="00000500000000000000" pitchFamily="2" charset="-79"/>
                        </a:rPr>
                        <a:t>Who lives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Where shall we 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a:latin typeface="Amatic SC" panose="00000500000000000000" pitchFamily="2" charset="-79"/>
                          <a:cs typeface="Amatic SC" panose="00000500000000000000" pitchFamily="2" charset="-79"/>
                        </a:rPr>
                        <a:t>How does it grow?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621812">
                <a:tc>
                  <a:txBody>
                    <a:bodyPr/>
                    <a:lstStyle/>
                    <a:p>
                      <a:pPr algn="ctr"/>
                      <a:r>
                        <a:rPr lang="en-US" sz="2400" b="1" dirty="0">
                          <a:latin typeface="Amatic SC" panose="00000500000000000000" pitchFamily="2" charset="-79"/>
                          <a:cs typeface="Amatic SC" panose="00000500000000000000" pitchFamily="2" charset="-79"/>
                        </a:rPr>
                        <a:t>British Values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solidFill>
                            <a:srgbClr val="CC66FF"/>
                          </a:solidFill>
                          <a:latin typeface="Amatic SC" panose="00000500000000000000" pitchFamily="2" charset="-79"/>
                          <a:cs typeface="Amatic SC" panose="00000500000000000000" pitchFamily="2" charset="-79"/>
                        </a:rPr>
                        <a:t>Assemblies / Sharing Circles </a:t>
                      </a:r>
                    </a:p>
                    <a:p>
                      <a:pPr algn="ctr"/>
                      <a:endParaRPr lang="en-US" sz="5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base"/>
                      <a:r>
                        <a:rPr lang="en-US" sz="1600" b="1" i="0" dirty="0">
                          <a:solidFill>
                            <a:schemeClr val="bg1">
                              <a:lumMod val="50000"/>
                            </a:schemeClr>
                          </a:solidFill>
                          <a:effectLst/>
                          <a:latin typeface="+mn-lt"/>
                        </a:rPr>
                        <a:t>Mutual respect </a:t>
                      </a:r>
                    </a:p>
                    <a:p>
                      <a:pPr marL="0" indent="0" algn="ctr">
                        <a:buFont typeface="Arial" panose="020B0604020202020204" pitchFamily="34" charset="0"/>
                        <a:buNone/>
                      </a:pPr>
                      <a:r>
                        <a:rPr lang="en-US" sz="1000" b="0" i="0" dirty="0">
                          <a:solidFill>
                            <a:schemeClr val="tx1"/>
                          </a:solidFill>
                          <a:effectLst/>
                          <a:latin typeface="+mn-lt"/>
                        </a:rPr>
                        <a:t> </a:t>
                      </a:r>
                      <a:r>
                        <a:rPr lang="en-GB" sz="1000" dirty="0">
                          <a:solidFill>
                            <a:schemeClr val="tx1"/>
                          </a:solidFill>
                          <a:latin typeface="+mn-lt"/>
                        </a:rPr>
                        <a:t>We are all unique. </a:t>
                      </a:r>
                    </a:p>
                    <a:p>
                      <a:pPr marL="0" lvl="0" indent="0" algn="ctr">
                        <a:buFont typeface="Arial" panose="020B0604020202020204" pitchFamily="34" charset="0"/>
                        <a:buNone/>
                      </a:pPr>
                      <a:r>
                        <a:rPr lang="en-GB" sz="1000" dirty="0">
                          <a:solidFill>
                            <a:schemeClr val="tx1"/>
                          </a:solidFill>
                          <a:latin typeface="+mn-lt"/>
                        </a:rPr>
                        <a:t>We respect differences between different people and their beliefs in our community, in this country and all around the world.</a:t>
                      </a:r>
                    </a:p>
                    <a:p>
                      <a:pPr marL="0" lvl="0" indent="0" algn="ctr">
                        <a:buFont typeface="Arial" panose="020B0604020202020204" pitchFamily="34" charset="0"/>
                        <a:buNone/>
                      </a:pPr>
                      <a:r>
                        <a:rPr lang="en-GB" sz="1000" dirty="0">
                          <a:solidFill>
                            <a:schemeClr val="tx1"/>
                          </a:solidFill>
                          <a:latin typeface="+mn-lt"/>
                        </a:rPr>
                        <a:t>All cultures are learned , respected, and celebrated. </a:t>
                      </a:r>
                    </a:p>
                    <a:p>
                      <a:pPr marL="0" lvl="0" indent="0" algn="ctr">
                        <a:buFont typeface="Arial" panose="020B0604020202020204" pitchFamily="34" charset="0"/>
                        <a:buNone/>
                      </a:pPr>
                      <a:endParaRPr lang="en-GB" sz="10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rtl="0" fontAlgn="base"/>
                      <a:r>
                        <a:rPr lang="en-US" sz="1600" b="1" i="0" dirty="0">
                          <a:solidFill>
                            <a:schemeClr val="bg1">
                              <a:lumMod val="50000"/>
                            </a:schemeClr>
                          </a:solidFill>
                          <a:effectLst/>
                          <a:latin typeface="+mn-lt"/>
                        </a:rPr>
                        <a:t>Mutual</a:t>
                      </a:r>
                    </a:p>
                    <a:p>
                      <a:pPr algn="ctr" rtl="0" fontAlgn="base"/>
                      <a:r>
                        <a:rPr lang="en-US" sz="1600" b="1" i="0" dirty="0">
                          <a:solidFill>
                            <a:schemeClr val="bg1">
                              <a:lumMod val="50000"/>
                            </a:schemeClr>
                          </a:solidFill>
                          <a:effectLst/>
                          <a:latin typeface="+mn-lt"/>
                        </a:rPr>
                        <a:t>Tolerance </a:t>
                      </a:r>
                    </a:p>
                    <a:p>
                      <a:pPr algn="ctr" eaLnBrk="1" hangingPunct="1"/>
                      <a:r>
                        <a:rPr lang="en-GB" altLang="en-US" sz="1000" b="0" dirty="0">
                          <a:latin typeface="+mn-lt"/>
                          <a:cs typeface="Amatic SC" panose="00000500000000000000" pitchFamily="2" charset="-79"/>
                        </a:rPr>
                        <a:t>Everyone is valued, all cultures are celebrated and we all share and respect the opinions of others. </a:t>
                      </a:r>
                    </a:p>
                    <a:p>
                      <a:pPr algn="ctr" rtl="0" fontAlgn="base"/>
                      <a:r>
                        <a:rPr lang="en-US" sz="1400" b="0" i="0" dirty="0">
                          <a:solidFill>
                            <a:schemeClr val="bg1">
                              <a:lumMod val="50000"/>
                            </a:schemeClr>
                          </a:solidFill>
                          <a:effectLst/>
                          <a:latin typeface="+mn-lt"/>
                        </a:rPr>
                        <a:t> </a:t>
                      </a:r>
                      <a:r>
                        <a:rPr lang="en-US" sz="1000" b="0" i="0" kern="1200" dirty="0">
                          <a:solidFill>
                            <a:schemeClr val="dk1"/>
                          </a:solidFill>
                          <a:effectLst/>
                          <a:latin typeface="+mn-lt"/>
                          <a:ea typeface="+mn-ea"/>
                          <a:cs typeface="+mn-cs"/>
                        </a:rPr>
                        <a:t>Mutual tolerance of those with different faiths and beliefs and for those without faith.</a:t>
                      </a:r>
                      <a:endParaRPr lang="en-US" sz="1000" b="0" i="0" dirty="0">
                        <a:solidFill>
                          <a:schemeClr val="bg1">
                            <a:lumMod val="50000"/>
                          </a:schemeClr>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rtl="0" fontAlgn="base"/>
                      <a:r>
                        <a:rPr lang="en-US" sz="1600" b="1" i="0" dirty="0">
                          <a:solidFill>
                            <a:schemeClr val="bg1">
                              <a:lumMod val="50000"/>
                            </a:schemeClr>
                          </a:solidFill>
                          <a:effectLst/>
                          <a:latin typeface="+mn-lt"/>
                        </a:rPr>
                        <a:t>Rule of law </a:t>
                      </a:r>
                    </a:p>
                    <a:p>
                      <a:pPr marL="0" indent="0" algn="ctr">
                        <a:buFont typeface="Arial" panose="020B0604020202020204" pitchFamily="34" charset="0"/>
                        <a:buNone/>
                      </a:pPr>
                      <a:r>
                        <a:rPr lang="en-GB" sz="900" dirty="0">
                          <a:solidFill>
                            <a:schemeClr val="tx1"/>
                          </a:solidFill>
                          <a:latin typeface="+mn-lt"/>
                        </a:rPr>
                        <a:t>We all know that we have rules at school that we must follow. </a:t>
                      </a:r>
                    </a:p>
                    <a:p>
                      <a:pPr marL="0" indent="0" algn="ctr">
                        <a:buFont typeface="Arial" panose="020B0604020202020204" pitchFamily="34" charset="0"/>
                        <a:buNone/>
                      </a:pPr>
                      <a:r>
                        <a:rPr lang="en-GB" sz="900" dirty="0">
                          <a:solidFill>
                            <a:schemeClr val="tx1"/>
                          </a:solidFill>
                          <a:latin typeface="+mn-lt"/>
                        </a:rPr>
                        <a:t>We know who to talk to if we do not feel safe. </a:t>
                      </a:r>
                    </a:p>
                    <a:p>
                      <a:pPr marL="0" indent="0" algn="ctr">
                        <a:buFont typeface="Arial" panose="020B0604020202020204" pitchFamily="34" charset="0"/>
                        <a:buNone/>
                      </a:pPr>
                      <a:r>
                        <a:rPr lang="en-GB" sz="900" dirty="0">
                          <a:solidFill>
                            <a:schemeClr val="tx1"/>
                          </a:solidFill>
                          <a:latin typeface="+mn-lt"/>
                        </a:rPr>
                        <a:t>We know right from wrong. </a:t>
                      </a:r>
                    </a:p>
                    <a:p>
                      <a:pPr marL="0" indent="0" algn="ctr">
                        <a:buFont typeface="Arial" panose="020B0604020202020204" pitchFamily="34" charset="0"/>
                        <a:buNone/>
                      </a:pPr>
                      <a:r>
                        <a:rPr lang="en-GB" sz="900" dirty="0">
                          <a:solidFill>
                            <a:schemeClr val="tx1"/>
                          </a:solidFill>
                          <a:latin typeface="+mn-lt"/>
                        </a:rPr>
                        <a:t>We recognise that we are accountable for our actions. </a:t>
                      </a:r>
                    </a:p>
                    <a:p>
                      <a:pPr marL="0" indent="0" algn="ctr">
                        <a:buFont typeface="Arial" panose="020B0604020202020204" pitchFamily="34" charset="0"/>
                        <a:buNone/>
                      </a:pPr>
                      <a:r>
                        <a:rPr lang="en-GB" sz="900" dirty="0">
                          <a:solidFill>
                            <a:schemeClr val="tx1"/>
                          </a:solidFill>
                          <a:latin typeface="+mn-lt"/>
                        </a:rPr>
                        <a:t>We must work together as a team when it is necessary. Class rules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rtl="0" fontAlgn="base"/>
                      <a:r>
                        <a:rPr lang="en-US" sz="1600" b="1" i="0" dirty="0">
                          <a:solidFill>
                            <a:schemeClr val="bg1">
                              <a:lumMod val="50000"/>
                            </a:schemeClr>
                          </a:solidFill>
                          <a:effectLst/>
                          <a:latin typeface="+mn-lt"/>
                        </a:rPr>
                        <a:t>Individual liberty</a:t>
                      </a:r>
                    </a:p>
                    <a:p>
                      <a:pPr marL="0" indent="0" algn="ctr">
                        <a:buFont typeface="Arial" panose="020B0604020202020204" pitchFamily="34" charset="0"/>
                        <a:buNone/>
                      </a:pPr>
                      <a:r>
                        <a:rPr lang="en-GB" sz="1000" dirty="0">
                          <a:solidFill>
                            <a:schemeClr val="tx1"/>
                          </a:solidFill>
                          <a:latin typeface="+mn-lt"/>
                        </a:rPr>
                        <a:t>We all have the right to have our own views. </a:t>
                      </a:r>
                    </a:p>
                    <a:p>
                      <a:pPr marL="0" indent="0" algn="ctr">
                        <a:buFont typeface="Arial" panose="020B0604020202020204" pitchFamily="34" charset="0"/>
                        <a:buNone/>
                      </a:pPr>
                      <a:r>
                        <a:rPr lang="en-GB" sz="1000" dirty="0">
                          <a:solidFill>
                            <a:schemeClr val="tx1"/>
                          </a:solidFill>
                          <a:latin typeface="+mn-lt"/>
                        </a:rPr>
                        <a:t>We are all respected as individuals. </a:t>
                      </a:r>
                    </a:p>
                    <a:p>
                      <a:pPr marL="0" indent="0" algn="ctr">
                        <a:buFont typeface="Arial" panose="020B0604020202020204" pitchFamily="34" charset="0"/>
                        <a:buNone/>
                      </a:pPr>
                      <a:r>
                        <a:rPr lang="en-GB" sz="1000" dirty="0">
                          <a:solidFill>
                            <a:schemeClr val="tx1"/>
                          </a:solidFill>
                          <a:latin typeface="+mn-lt"/>
                        </a:rPr>
                        <a:t>We feel safe to have a go at new activities. </a:t>
                      </a:r>
                    </a:p>
                    <a:p>
                      <a:pPr marL="0" indent="0" algn="ctr">
                        <a:buFont typeface="Arial" panose="020B0604020202020204" pitchFamily="34" charset="0"/>
                        <a:buNone/>
                      </a:pPr>
                      <a:r>
                        <a:rPr lang="en-GB" sz="1000" dirty="0">
                          <a:solidFill>
                            <a:schemeClr val="tx1"/>
                          </a:solidFill>
                          <a:latin typeface="+mn-lt"/>
                        </a:rPr>
                        <a:t>We understand and celebrate the fact that everyone is different. </a:t>
                      </a:r>
                    </a:p>
                    <a:p>
                      <a:pPr marL="0" indent="0" algn="ctr" rtl="0" fontAlgn="base">
                        <a:buFont typeface="Arial" panose="020B0604020202020204" pitchFamily="34" charset="0"/>
                        <a:buNone/>
                      </a:pPr>
                      <a:endParaRPr lang="en-US" sz="1000" b="0" i="0" dirty="0">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rtl="0" fontAlgn="base"/>
                      <a:r>
                        <a:rPr lang="en-US" sz="1600" b="1" i="0" dirty="0">
                          <a:solidFill>
                            <a:schemeClr val="bg1">
                              <a:lumMod val="50000"/>
                            </a:schemeClr>
                          </a:solidFill>
                          <a:effectLst/>
                          <a:latin typeface="+mn-lt"/>
                        </a:rPr>
                        <a:t>Democracy</a:t>
                      </a:r>
                    </a:p>
                    <a:p>
                      <a:pPr marL="0" indent="0" algn="ctr">
                        <a:buFont typeface="Arial" panose="020B0604020202020204" pitchFamily="34" charset="0"/>
                        <a:buNone/>
                      </a:pPr>
                      <a:r>
                        <a:rPr lang="en-GB" sz="900" dirty="0">
                          <a:solidFill>
                            <a:schemeClr val="tx1"/>
                          </a:solidFill>
                          <a:latin typeface="+mn-lt"/>
                        </a:rPr>
                        <a:t>We all have the right to be listened to. </a:t>
                      </a:r>
                    </a:p>
                    <a:p>
                      <a:pPr marL="0" indent="0" algn="ctr">
                        <a:buFont typeface="Arial" panose="020B0604020202020204" pitchFamily="34" charset="0"/>
                        <a:buNone/>
                      </a:pPr>
                      <a:r>
                        <a:rPr lang="en-GB" sz="900" dirty="0">
                          <a:solidFill>
                            <a:schemeClr val="tx1"/>
                          </a:solidFill>
                          <a:latin typeface="+mn-lt"/>
                        </a:rPr>
                        <a:t>We respect everyone and we value their different  ideas and opinions. </a:t>
                      </a:r>
                    </a:p>
                    <a:p>
                      <a:pPr marL="0" indent="0" algn="ctr">
                        <a:buFont typeface="Arial" panose="020B0604020202020204" pitchFamily="34" charset="0"/>
                        <a:buNone/>
                      </a:pPr>
                      <a:r>
                        <a:rPr lang="en-GB" sz="900" dirty="0">
                          <a:solidFill>
                            <a:schemeClr val="tx1"/>
                          </a:solidFill>
                          <a:latin typeface="+mn-lt"/>
                        </a:rPr>
                        <a:t>We have the opportunity to play with who we want to play with. </a:t>
                      </a:r>
                    </a:p>
                    <a:p>
                      <a:pPr marL="0" indent="0" algn="ctr">
                        <a:buFont typeface="Arial" panose="020B0604020202020204" pitchFamily="34" charset="0"/>
                        <a:buNone/>
                      </a:pPr>
                      <a:r>
                        <a:rPr lang="en-GB" sz="900" dirty="0">
                          <a:solidFill>
                            <a:schemeClr val="tx1"/>
                          </a:solidFill>
                          <a:latin typeface="+mn-lt"/>
                        </a:rPr>
                        <a:t>We listen with intrigue and value and respect the opinions of others. </a:t>
                      </a:r>
                      <a:r>
                        <a:rPr lang="en-US" sz="1000" b="0" i="0" dirty="0">
                          <a:solidFill>
                            <a:schemeClr val="tx1"/>
                          </a:solidFill>
                          <a:effectLst/>
                          <a:latin typeface="+mn-lt"/>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rtl="0" fontAlgn="base"/>
                      <a:r>
                        <a:rPr lang="en-US" sz="1600" b="1" i="0" dirty="0">
                          <a:solidFill>
                            <a:schemeClr val="bg1">
                              <a:lumMod val="50000"/>
                            </a:schemeClr>
                          </a:solidFill>
                          <a:effectLst/>
                          <a:latin typeface="+mn-lt"/>
                        </a:rPr>
                        <a:t>Recap all British Values </a:t>
                      </a:r>
                    </a:p>
                    <a:p>
                      <a:pPr algn="ctr" rtl="0" fontAlgn="base"/>
                      <a:r>
                        <a:rPr lang="en-US" sz="900" b="0" i="0" kern="1200" dirty="0">
                          <a:solidFill>
                            <a:schemeClr val="dk1"/>
                          </a:solidFill>
                          <a:effectLst/>
                          <a:latin typeface="+mn-lt"/>
                          <a:ea typeface="+mn-ea"/>
                          <a:cs typeface="+mn-cs"/>
                        </a:rPr>
                        <a:t>Fundamental British Values underpin what it is to be a citizen in a modern and diverse Great Britain valuing our community and celebrating diversity of the UK.</a:t>
                      </a:r>
                    </a:p>
                    <a:p>
                      <a:pPr algn="ctr"/>
                      <a:r>
                        <a:rPr lang="en-US" sz="900" b="0" i="0" kern="1200" dirty="0">
                          <a:solidFill>
                            <a:schemeClr val="dk1"/>
                          </a:solidFill>
                          <a:effectLst/>
                          <a:latin typeface="+mn-lt"/>
                          <a:ea typeface="+mn-ea"/>
                          <a:cs typeface="+mn-cs"/>
                        </a:rPr>
                        <a:t>Fundamental British Values are not exclusive to being British and are shared by other democratic countries.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860817584"/>
                  </a:ext>
                </a:extLst>
              </a:tr>
              <a:tr h="1894970">
                <a:tc>
                  <a:txBody>
                    <a:bodyPr/>
                    <a:lstStyle/>
                    <a:p>
                      <a:pPr algn="ctr"/>
                      <a:r>
                        <a:rPr lang="en-US" sz="2400" b="1" dirty="0">
                          <a:latin typeface="Amatic SC" panose="00000500000000000000" pitchFamily="2" charset="-79"/>
                          <a:cs typeface="Amatic SC" panose="00000500000000000000" pitchFamily="2" charset="-79"/>
                        </a:rPr>
                        <a:t>Assessment opportunities </a:t>
                      </a:r>
                      <a:endParaRPr lang="en-GB" sz="2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50" dirty="0">
                          <a:solidFill>
                            <a:schemeClr val="tx1"/>
                          </a:solidFill>
                          <a:latin typeface="+mn-lt"/>
                          <a:cs typeface="Amatic SC" panose="00000500000000000000" pitchFamily="2" charset="-79"/>
                        </a:rPr>
                        <a:t>Analyse Nursery Assessments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In-house - Baseline data on entry OTRACK data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National Baseline data by end of term</a:t>
                      </a:r>
                    </a:p>
                    <a:p>
                      <a:pPr algn="ctr"/>
                      <a:r>
                        <a:rPr lang="en-US" sz="1050" dirty="0">
                          <a:solidFill>
                            <a:schemeClr val="tx1"/>
                          </a:solidFill>
                          <a:latin typeface="+mn-lt"/>
                          <a:cs typeface="Amatic SC" panose="00000500000000000000" pitchFamily="2" charset="-79"/>
                        </a:rPr>
                        <a:t>Little </a:t>
                      </a:r>
                      <a:r>
                        <a:rPr lang="en-US" sz="1050" dirty="0" err="1">
                          <a:solidFill>
                            <a:schemeClr val="tx1"/>
                          </a:solidFill>
                          <a:latin typeface="+mn-lt"/>
                          <a:cs typeface="Amatic SC" panose="00000500000000000000" pitchFamily="2" charset="-79"/>
                        </a:rPr>
                        <a:t>Wandle</a:t>
                      </a:r>
                      <a:r>
                        <a:rPr lang="en-US" sz="1050" dirty="0">
                          <a:solidFill>
                            <a:schemeClr val="tx1"/>
                          </a:solidFill>
                          <a:latin typeface="+mn-lt"/>
                          <a:cs typeface="Amatic SC" panose="00000500000000000000" pitchFamily="2" charset="-79"/>
                        </a:rPr>
                        <a:t> Phonics</a:t>
                      </a:r>
                    </a:p>
                    <a:p>
                      <a:pPr algn="ctr"/>
                      <a:r>
                        <a:rPr lang="en-US" sz="1050" dirty="0">
                          <a:solidFill>
                            <a:schemeClr val="tx1"/>
                          </a:solidFill>
                          <a:latin typeface="+mn-lt"/>
                          <a:cs typeface="Amatic SC" panose="00000500000000000000" pitchFamily="2" charset="-79"/>
                        </a:rPr>
                        <a:t>Phonic Intervention groups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EYFS team meeting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Notice and focus children</a:t>
                      </a:r>
                    </a:p>
                    <a:p>
                      <a:pPr algn="ctr"/>
                      <a:r>
                        <a:rPr lang="en-US" sz="1050" dirty="0">
                          <a:solidFill>
                            <a:schemeClr val="tx1"/>
                          </a:solidFill>
                          <a:latin typeface="+mn-lt"/>
                          <a:cs typeface="Amatic SC" panose="00000500000000000000" pitchFamily="2" charset="-79"/>
                        </a:rPr>
                        <a:t>Daily interactions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050" dirty="0">
                          <a:solidFill>
                            <a:schemeClr val="tx1"/>
                          </a:solidFill>
                          <a:latin typeface="+mn-lt"/>
                          <a:cs typeface="Amatic SC" panose="00000500000000000000" pitchFamily="2" charset="-79"/>
                        </a:rPr>
                        <a:t>On going assessments</a:t>
                      </a:r>
                    </a:p>
                    <a:p>
                      <a:pPr algn="ctr"/>
                      <a:r>
                        <a:rPr lang="en-US" sz="1050" dirty="0">
                          <a:solidFill>
                            <a:schemeClr val="tx1"/>
                          </a:solidFill>
                          <a:latin typeface="+mn-lt"/>
                          <a:cs typeface="Amatic SC" panose="00000500000000000000" pitchFamily="2" charset="-79"/>
                        </a:rPr>
                        <a:t>Baseline analysis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Pupil progress meetings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OTRACK data</a:t>
                      </a:r>
                    </a:p>
                    <a:p>
                      <a:pPr algn="ctr"/>
                      <a:r>
                        <a:rPr lang="en-US" sz="1050" dirty="0">
                          <a:solidFill>
                            <a:schemeClr val="tx1"/>
                          </a:solidFill>
                          <a:latin typeface="+mn-lt"/>
                          <a:cs typeface="Amatic SC" panose="00000500000000000000" pitchFamily="2" charset="-79"/>
                        </a:rPr>
                        <a:t>Parents evening info </a:t>
                      </a:r>
                    </a:p>
                    <a:p>
                      <a:pPr algn="ctr"/>
                      <a:r>
                        <a:rPr lang="en-US" sz="1050" dirty="0">
                          <a:solidFill>
                            <a:schemeClr val="tx1"/>
                          </a:solidFill>
                          <a:latin typeface="+mn-lt"/>
                          <a:cs typeface="Amatic SC" panose="00000500000000000000" pitchFamily="2" charset="-79"/>
                        </a:rPr>
                        <a:t>EYFS team meetings </a:t>
                      </a:r>
                    </a:p>
                    <a:p>
                      <a:pPr algn="ctr"/>
                      <a:r>
                        <a:rPr lang="en-US" sz="1050" dirty="0">
                          <a:solidFill>
                            <a:schemeClr val="tx1"/>
                          </a:solidFill>
                          <a:latin typeface="+mn-lt"/>
                          <a:cs typeface="Amatic SC" panose="00000500000000000000" pitchFamily="2" charset="-79"/>
                        </a:rPr>
                        <a:t>In house moderation </a:t>
                      </a:r>
                    </a:p>
                    <a:p>
                      <a:pPr algn="ctr"/>
                      <a:r>
                        <a:rPr lang="en-US" sz="1050" dirty="0">
                          <a:solidFill>
                            <a:schemeClr val="tx1"/>
                          </a:solidFill>
                          <a:latin typeface="+mn-lt"/>
                          <a:cs typeface="Amatic SC" panose="00000500000000000000" pitchFamily="2" charset="-79"/>
                        </a:rPr>
                        <a:t>Little </a:t>
                      </a:r>
                      <a:r>
                        <a:rPr lang="en-US" sz="1050" dirty="0" err="1">
                          <a:solidFill>
                            <a:schemeClr val="tx1"/>
                          </a:solidFill>
                          <a:latin typeface="+mn-lt"/>
                          <a:cs typeface="Amatic SC" panose="00000500000000000000" pitchFamily="2" charset="-79"/>
                        </a:rPr>
                        <a:t>Wandle</a:t>
                      </a:r>
                      <a:r>
                        <a:rPr lang="en-US" sz="1050" dirty="0">
                          <a:solidFill>
                            <a:schemeClr val="tx1"/>
                          </a:solidFill>
                          <a:latin typeface="+mn-lt"/>
                          <a:cs typeface="Amatic SC" panose="00000500000000000000" pitchFamily="2" charset="-79"/>
                        </a:rPr>
                        <a:t> Phonics</a:t>
                      </a:r>
                    </a:p>
                    <a:p>
                      <a:pPr algn="ctr"/>
                      <a:r>
                        <a:rPr lang="en-US" sz="1050" dirty="0">
                          <a:solidFill>
                            <a:schemeClr val="tx1"/>
                          </a:solidFill>
                          <a:latin typeface="+mn-lt"/>
                          <a:cs typeface="Amatic SC" panose="00000500000000000000" pitchFamily="2" charset="-79"/>
                        </a:rPr>
                        <a:t>Phonic Intervention groups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Notice and focus children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Daily interactions</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GB" sz="1050" dirty="0">
                          <a:solidFill>
                            <a:schemeClr val="tx1"/>
                          </a:solidFill>
                          <a:latin typeface="+mn-lt"/>
                          <a:cs typeface="Amatic SC" panose="00000500000000000000" pitchFamily="2" charset="-79"/>
                        </a:rPr>
                        <a:t>GLD Projections for EOY</a:t>
                      </a:r>
                    </a:p>
                    <a:p>
                      <a:pPr algn="ctr"/>
                      <a:r>
                        <a:rPr lang="en-GB" sz="1050" dirty="0">
                          <a:solidFill>
                            <a:schemeClr val="tx1"/>
                          </a:solidFill>
                          <a:latin typeface="+mn-lt"/>
                          <a:cs typeface="Amatic SC" panose="00000500000000000000" pitchFamily="2" charset="-79"/>
                        </a:rPr>
                        <a:t>Trust moderation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EYFS team meetings </a:t>
                      </a:r>
                    </a:p>
                    <a:p>
                      <a:pPr algn="ctr"/>
                      <a:r>
                        <a:rPr lang="en-US" sz="1050" dirty="0">
                          <a:solidFill>
                            <a:schemeClr val="tx1"/>
                          </a:solidFill>
                          <a:latin typeface="+mn-lt"/>
                          <a:cs typeface="Amatic SC" panose="00000500000000000000" pitchFamily="2" charset="-79"/>
                        </a:rPr>
                        <a:t>Little </a:t>
                      </a:r>
                      <a:r>
                        <a:rPr lang="en-US" sz="1050" dirty="0" err="1">
                          <a:solidFill>
                            <a:schemeClr val="tx1"/>
                          </a:solidFill>
                          <a:latin typeface="+mn-lt"/>
                          <a:cs typeface="Amatic SC" panose="00000500000000000000" pitchFamily="2" charset="-79"/>
                        </a:rPr>
                        <a:t>Wandle</a:t>
                      </a:r>
                      <a:r>
                        <a:rPr lang="en-US" sz="1050" dirty="0">
                          <a:solidFill>
                            <a:schemeClr val="tx1"/>
                          </a:solidFill>
                          <a:latin typeface="+mn-lt"/>
                          <a:cs typeface="Amatic SC" panose="00000500000000000000" pitchFamily="2" charset="-79"/>
                        </a:rPr>
                        <a:t> Phonics</a:t>
                      </a:r>
                    </a:p>
                    <a:p>
                      <a:pPr algn="ctr"/>
                      <a:r>
                        <a:rPr lang="en-US" sz="1050" dirty="0">
                          <a:solidFill>
                            <a:schemeClr val="tx1"/>
                          </a:solidFill>
                          <a:latin typeface="+mn-lt"/>
                          <a:cs typeface="Amatic SC" panose="00000500000000000000" pitchFamily="2" charset="-79"/>
                        </a:rPr>
                        <a:t>Phonic Intervention groups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Notice and focus children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Daily interactions</a:t>
                      </a:r>
                      <a:endParaRPr lang="en-GB"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p>
                      <a:pPr algn="ctr"/>
                      <a:r>
                        <a:rPr lang="en-GB" sz="1050" dirty="0">
                          <a:solidFill>
                            <a:schemeClr val="tx1"/>
                          </a:solidFill>
                          <a:latin typeface="+mn-lt"/>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050" dirty="0">
                          <a:solidFill>
                            <a:schemeClr val="tx1"/>
                          </a:solidFill>
                          <a:latin typeface="+mn-lt"/>
                          <a:cs typeface="Amatic SC" panose="00000500000000000000" pitchFamily="2" charset="-79"/>
                        </a:rPr>
                        <a:t>Pupil progress meetings</a:t>
                      </a:r>
                    </a:p>
                    <a:p>
                      <a:pPr algn="ctr"/>
                      <a:r>
                        <a:rPr lang="en-US" sz="1050" dirty="0">
                          <a:solidFill>
                            <a:schemeClr val="tx1"/>
                          </a:solidFill>
                          <a:latin typeface="+mn-lt"/>
                          <a:cs typeface="Amatic SC" panose="00000500000000000000" pitchFamily="2" charset="-79"/>
                        </a:rPr>
                        <a:t>Parents evening info </a:t>
                      </a:r>
                    </a:p>
                    <a:p>
                      <a:pPr algn="ctr"/>
                      <a:r>
                        <a:rPr lang="en-US" sz="1050" dirty="0">
                          <a:solidFill>
                            <a:schemeClr val="tx1"/>
                          </a:solidFill>
                          <a:latin typeface="+mn-lt"/>
                          <a:cs typeface="Amatic SC" panose="00000500000000000000" pitchFamily="2" charset="-79"/>
                        </a:rPr>
                        <a:t>EYFS team meetings</a:t>
                      </a:r>
                    </a:p>
                    <a:p>
                      <a:pPr algn="ctr"/>
                      <a:r>
                        <a:rPr lang="en-US" sz="1050" dirty="0">
                          <a:solidFill>
                            <a:schemeClr val="tx1"/>
                          </a:solidFill>
                          <a:latin typeface="+mn-lt"/>
                          <a:cs typeface="Amatic SC" panose="00000500000000000000" pitchFamily="2" charset="-79"/>
                        </a:rPr>
                        <a:t>OTRACK data  </a:t>
                      </a:r>
                    </a:p>
                    <a:p>
                      <a:pPr algn="ctr"/>
                      <a:r>
                        <a:rPr lang="en-US" sz="1050" dirty="0">
                          <a:solidFill>
                            <a:schemeClr val="tx1"/>
                          </a:solidFill>
                          <a:latin typeface="+mn-lt"/>
                          <a:cs typeface="Amatic SC" panose="00000500000000000000" pitchFamily="2" charset="-79"/>
                        </a:rPr>
                        <a:t>Little </a:t>
                      </a:r>
                      <a:r>
                        <a:rPr lang="en-US" sz="1050" dirty="0" err="1">
                          <a:solidFill>
                            <a:schemeClr val="tx1"/>
                          </a:solidFill>
                          <a:latin typeface="+mn-lt"/>
                          <a:cs typeface="Amatic SC" panose="00000500000000000000" pitchFamily="2" charset="-79"/>
                        </a:rPr>
                        <a:t>Wandle</a:t>
                      </a:r>
                      <a:r>
                        <a:rPr lang="en-US" sz="1050" dirty="0">
                          <a:solidFill>
                            <a:schemeClr val="tx1"/>
                          </a:solidFill>
                          <a:latin typeface="+mn-lt"/>
                          <a:cs typeface="Amatic SC" panose="00000500000000000000" pitchFamily="2" charset="-79"/>
                        </a:rPr>
                        <a:t> Phonics</a:t>
                      </a:r>
                    </a:p>
                    <a:p>
                      <a:pPr algn="ctr"/>
                      <a:r>
                        <a:rPr lang="en-US" sz="1050" dirty="0">
                          <a:solidFill>
                            <a:schemeClr val="tx1"/>
                          </a:solidFill>
                          <a:latin typeface="+mn-lt"/>
                          <a:cs typeface="Amatic SC" panose="00000500000000000000" pitchFamily="2" charset="-79"/>
                        </a:rPr>
                        <a:t>Phonic Intervention groups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Notice and focus children</a:t>
                      </a:r>
                      <a:endParaRPr lang="en-GB"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Daily interactions</a:t>
                      </a:r>
                      <a:endParaRPr lang="en-GB" sz="1050" dirty="0">
                        <a:solidFill>
                          <a:schemeClr val="tx1"/>
                        </a:solidFill>
                        <a:latin typeface="+mn-lt"/>
                        <a:cs typeface="Amatic SC" panose="00000500000000000000" pitchFamily="2" charset="-79"/>
                      </a:endParaRPr>
                    </a:p>
                    <a:p>
                      <a:pPr algn="ct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GB" sz="1050" dirty="0">
                          <a:solidFill>
                            <a:schemeClr val="tx1"/>
                          </a:solidFill>
                          <a:latin typeface="+mn-lt"/>
                          <a:cs typeface="Amatic SC" panose="00000500000000000000" pitchFamily="2" charset="-79"/>
                        </a:rPr>
                        <a:t>Trust moderation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EYFS team meetings </a:t>
                      </a:r>
                    </a:p>
                    <a:p>
                      <a:pPr algn="ctr"/>
                      <a:r>
                        <a:rPr lang="en-US" sz="1050" dirty="0">
                          <a:solidFill>
                            <a:schemeClr val="tx1"/>
                          </a:solidFill>
                          <a:latin typeface="+mn-lt"/>
                          <a:cs typeface="Amatic SC" panose="00000500000000000000" pitchFamily="2" charset="-79"/>
                        </a:rPr>
                        <a:t>Little </a:t>
                      </a:r>
                      <a:r>
                        <a:rPr lang="en-US" sz="1050" dirty="0" err="1">
                          <a:solidFill>
                            <a:schemeClr val="tx1"/>
                          </a:solidFill>
                          <a:latin typeface="+mn-lt"/>
                          <a:cs typeface="Amatic SC" panose="00000500000000000000" pitchFamily="2" charset="-79"/>
                        </a:rPr>
                        <a:t>Wandle</a:t>
                      </a:r>
                      <a:r>
                        <a:rPr lang="en-US" sz="1050" dirty="0">
                          <a:solidFill>
                            <a:schemeClr val="tx1"/>
                          </a:solidFill>
                          <a:latin typeface="+mn-lt"/>
                          <a:cs typeface="Amatic SC" panose="00000500000000000000" pitchFamily="2" charset="-79"/>
                        </a:rPr>
                        <a:t> Phonics</a:t>
                      </a:r>
                    </a:p>
                    <a:p>
                      <a:pPr algn="ctr"/>
                      <a:r>
                        <a:rPr lang="en-US" sz="1050" dirty="0">
                          <a:solidFill>
                            <a:schemeClr val="tx1"/>
                          </a:solidFill>
                          <a:latin typeface="+mn-lt"/>
                          <a:cs typeface="Amatic SC" panose="00000500000000000000" pitchFamily="2" charset="-79"/>
                        </a:rPr>
                        <a:t>Phonic Intervention groups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Notice and focus children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Daily interactions</a:t>
                      </a:r>
                      <a:endParaRPr lang="en-GB" sz="1050" dirty="0">
                        <a:solidFill>
                          <a:schemeClr val="tx1"/>
                        </a:solidFill>
                        <a:latin typeface="+mn-lt"/>
                        <a:cs typeface="Amatic SC" panose="00000500000000000000" pitchFamily="2" charset="-79"/>
                      </a:endParaRPr>
                    </a:p>
                    <a:p>
                      <a:pPr algn="ctr"/>
                      <a:endParaRPr lang="en-GB" sz="1050" dirty="0">
                        <a:solidFill>
                          <a:schemeClr val="tx1"/>
                        </a:solidFill>
                        <a:latin typeface="+mn-lt"/>
                        <a:cs typeface="Amatic SC" panose="00000500000000000000" pitchFamily="2" charset="-79"/>
                      </a:endParaRP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Daily interactions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Notice and focus children</a:t>
                      </a:r>
                    </a:p>
                    <a:p>
                      <a:pPr algn="ctr"/>
                      <a:r>
                        <a:rPr lang="en-US" sz="1050" dirty="0">
                          <a:solidFill>
                            <a:schemeClr val="tx1"/>
                          </a:solidFill>
                          <a:latin typeface="+mn-lt"/>
                          <a:cs typeface="Amatic SC" panose="00000500000000000000" pitchFamily="2" charset="-79"/>
                        </a:rPr>
                        <a:t>Pupil progress meetings</a:t>
                      </a:r>
                    </a:p>
                    <a:p>
                      <a:pPr algn="ctr"/>
                      <a:r>
                        <a:rPr lang="en-US" sz="1050" dirty="0">
                          <a:solidFill>
                            <a:schemeClr val="tx1"/>
                          </a:solidFill>
                          <a:latin typeface="+mn-lt"/>
                          <a:cs typeface="Amatic SC" panose="00000500000000000000" pitchFamily="2" charset="-79"/>
                        </a:rPr>
                        <a:t>Reports</a:t>
                      </a:r>
                    </a:p>
                    <a:p>
                      <a:pPr algn="ctr"/>
                      <a:r>
                        <a:rPr lang="en-US" sz="1050" dirty="0">
                          <a:solidFill>
                            <a:schemeClr val="tx1"/>
                          </a:solidFill>
                          <a:latin typeface="+mn-lt"/>
                          <a:cs typeface="Amatic SC" panose="00000500000000000000" pitchFamily="2" charset="-79"/>
                        </a:rPr>
                        <a:t>Little </a:t>
                      </a:r>
                      <a:r>
                        <a:rPr lang="en-US" sz="1050" dirty="0" err="1">
                          <a:solidFill>
                            <a:schemeClr val="tx1"/>
                          </a:solidFill>
                          <a:latin typeface="+mn-lt"/>
                          <a:cs typeface="Amatic SC" panose="00000500000000000000" pitchFamily="2" charset="-79"/>
                        </a:rPr>
                        <a:t>Wandle</a:t>
                      </a:r>
                      <a:r>
                        <a:rPr lang="en-US" sz="1050" dirty="0">
                          <a:solidFill>
                            <a:schemeClr val="tx1"/>
                          </a:solidFill>
                          <a:latin typeface="+mn-lt"/>
                          <a:cs typeface="Amatic SC" panose="00000500000000000000" pitchFamily="2" charset="-79"/>
                        </a:rPr>
                        <a:t> Phonics</a:t>
                      </a:r>
                    </a:p>
                    <a:p>
                      <a:pPr algn="ctr"/>
                      <a:r>
                        <a:rPr lang="en-US" sz="1050" dirty="0">
                          <a:solidFill>
                            <a:schemeClr val="tx1"/>
                          </a:solidFill>
                          <a:latin typeface="+mn-lt"/>
                          <a:cs typeface="Amatic SC" panose="00000500000000000000" pitchFamily="2" charset="-79"/>
                        </a:rPr>
                        <a:t>Phonic Intervention groups</a:t>
                      </a:r>
                    </a:p>
                    <a:p>
                      <a:pPr algn="ctr"/>
                      <a:r>
                        <a:rPr lang="en-US" sz="1050" dirty="0">
                          <a:solidFill>
                            <a:schemeClr val="tx1"/>
                          </a:solidFill>
                          <a:latin typeface="+mn-lt"/>
                          <a:cs typeface="Amatic SC" panose="00000500000000000000" pitchFamily="2" charset="-79"/>
                        </a:rPr>
                        <a:t>Parents evening info </a:t>
                      </a:r>
                    </a:p>
                    <a:p>
                      <a:pPr algn="ctr"/>
                      <a:r>
                        <a:rPr lang="en-US" sz="1050" dirty="0">
                          <a:solidFill>
                            <a:schemeClr val="tx1"/>
                          </a:solidFill>
                          <a:latin typeface="+mn-lt"/>
                          <a:cs typeface="Amatic SC" panose="00000500000000000000" pitchFamily="2" charset="-79"/>
                        </a:rPr>
                        <a:t>EYFS team meetings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OTRACK</a:t>
                      </a:r>
                      <a:r>
                        <a:rPr lang="en-US" sz="1050" baseline="0" dirty="0">
                          <a:solidFill>
                            <a:schemeClr val="tx1"/>
                          </a:solidFill>
                          <a:latin typeface="+mn-lt"/>
                          <a:cs typeface="Amatic SC" panose="00000500000000000000" pitchFamily="2" charset="-79"/>
                        </a:rPr>
                        <a:t> </a:t>
                      </a:r>
                      <a:r>
                        <a:rPr lang="en-US" sz="1050" dirty="0">
                          <a:solidFill>
                            <a:schemeClr val="tx1"/>
                          </a:solidFill>
                          <a:latin typeface="+mn-lt"/>
                          <a:cs typeface="Amatic SC" panose="00000500000000000000" pitchFamily="2" charset="-79"/>
                        </a:rPr>
                        <a:t> data  </a:t>
                      </a:r>
                      <a:endParaRPr lang="en-GB" sz="1050" dirty="0">
                        <a:solidFill>
                          <a:schemeClr val="tx1"/>
                        </a:solidFill>
                        <a:latin typeface="+mn-lt"/>
                        <a:cs typeface="Amatic SC" panose="00000500000000000000" pitchFamily="2" charset="-79"/>
                      </a:endParaRPr>
                    </a:p>
                    <a:p>
                      <a:pPr algn="ctr"/>
                      <a:r>
                        <a:rPr lang="en-GB" sz="1050" dirty="0">
                          <a:solidFill>
                            <a:schemeClr val="tx1"/>
                          </a:solidFill>
                          <a:latin typeface="+mn-lt"/>
                          <a:cs typeface="Amatic SC" panose="00000500000000000000" pitchFamily="2" charset="-79"/>
                        </a:rPr>
                        <a:t>EOY data </a:t>
                      </a:r>
                    </a:p>
                    <a:p>
                      <a:pPr algn="ctr"/>
                      <a:r>
                        <a:rPr lang="en-GB" sz="1050" dirty="0">
                          <a:solidFill>
                            <a:schemeClr val="tx1"/>
                          </a:solidFill>
                          <a:latin typeface="+mn-lt"/>
                          <a:cs typeface="Amatic SC" panose="00000500000000000000" pitchFamily="2" charset="-79"/>
                        </a:rPr>
                        <a:t>Transition meetings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1395086">
                <a:tc>
                  <a:txBody>
                    <a:bodyPr/>
                    <a:lstStyle/>
                    <a:p>
                      <a:pPr algn="ctr"/>
                      <a:r>
                        <a:rPr lang="en-US" sz="2400" b="1" dirty="0">
                          <a:latin typeface="Amatic SC" panose="00000500000000000000" pitchFamily="2" charset="-79"/>
                          <a:cs typeface="Amatic SC" panose="00000500000000000000" pitchFamily="2" charset="-79"/>
                        </a:rPr>
                        <a:t>Parental </a:t>
                      </a:r>
                    </a:p>
                    <a:p>
                      <a:pPr algn="ctr"/>
                      <a:r>
                        <a:rPr lang="en-US" sz="2400" b="1" dirty="0">
                          <a:latin typeface="Amatic SC" panose="00000500000000000000" pitchFamily="2" charset="-79"/>
                          <a:cs typeface="Amatic SC" panose="00000500000000000000" pitchFamily="2" charset="-79"/>
                        </a:rPr>
                        <a:t>Involvement</a:t>
                      </a:r>
                    </a:p>
                    <a:p>
                      <a:pPr algn="ctr"/>
                      <a:r>
                        <a:rPr lang="en-US" sz="2400" b="1" dirty="0">
                          <a:latin typeface="Amatic SC" panose="00000500000000000000" pitchFamily="2" charset="-79"/>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50" dirty="0">
                          <a:solidFill>
                            <a:schemeClr val="tx1"/>
                          </a:solidFill>
                          <a:latin typeface="+mn-lt"/>
                          <a:cs typeface="Amatic SC" panose="00000500000000000000" pitchFamily="2" charset="-79"/>
                        </a:rPr>
                        <a:t>Harvest Songs</a:t>
                      </a:r>
                    </a:p>
                    <a:p>
                      <a:pPr algn="ctr"/>
                      <a:r>
                        <a:rPr lang="en-US" sz="1050" dirty="0">
                          <a:solidFill>
                            <a:schemeClr val="tx1"/>
                          </a:solidFill>
                          <a:latin typeface="+mn-lt"/>
                          <a:cs typeface="Amatic SC" panose="00000500000000000000" pitchFamily="2" charset="-79"/>
                        </a:rPr>
                        <a:t>Farm Trip volunteers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Stay and play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Phonics</a:t>
                      </a:r>
                      <a:r>
                        <a:rPr lang="en-US" sz="1050" baseline="0" dirty="0">
                          <a:solidFill>
                            <a:schemeClr val="tx1"/>
                          </a:solidFill>
                          <a:latin typeface="+mn-lt"/>
                          <a:cs typeface="Amatic SC" panose="00000500000000000000" pitchFamily="2" charset="-79"/>
                        </a:rPr>
                        <a:t> workshop</a:t>
                      </a:r>
                      <a:r>
                        <a:rPr lang="en-US" sz="1050" dirty="0">
                          <a:solidFill>
                            <a:schemeClr val="tx1"/>
                          </a:solidFill>
                          <a:latin typeface="+mn-lt"/>
                          <a:cs typeface="Amatic SC" panose="00000500000000000000" pitchFamily="2" charset="-79"/>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Parents Evening </a:t>
                      </a:r>
                      <a:endParaRPr lang="en-US" sz="1050" dirty="0">
                        <a:solidFill>
                          <a:schemeClr val="tx1"/>
                        </a:solidFill>
                        <a:latin typeface="+mn-lt"/>
                        <a:cs typeface="Amatic SC" panose="00000500000000000000" pitchFamily="2" charset="-79"/>
                      </a:endParaRPr>
                    </a:p>
                    <a:p>
                      <a:pPr algn="ctr"/>
                      <a:r>
                        <a:rPr lang="en-US" sz="1050" dirty="0">
                          <a:solidFill>
                            <a:schemeClr val="tx1"/>
                          </a:solidFill>
                          <a:latin typeface="+mn-lt"/>
                          <a:cs typeface="Amatic SC" panose="00000500000000000000" pitchFamily="2" charset="-79"/>
                        </a:rPr>
                        <a:t> Seesaw</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Wonderwall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Home Learning Sheets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Phonics Home Support pack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Book at Bedtime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Maths workshop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Seesaw</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Wonderwall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Home Learning Sheets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Phonics Homework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highlight>
                          <a:srgbClr val="FFFF00"/>
                        </a:highlight>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Writing workshop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Stay and Read morning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chemeClr val="tx1"/>
                          </a:solidFill>
                          <a:latin typeface="+mn-lt"/>
                          <a:cs typeface="Amatic SC" panose="00000500000000000000" pitchFamily="2" charset="-79"/>
                        </a:rPr>
                        <a:t>Recounts of Cold/Hot places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Ice Castles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Seesaw</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Wonderwall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Home Learning Sheets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Phonics Homework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Parents Evening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Village Walk Volunteers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Share a story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FIS Easter bonnet parade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Seesaw</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Wonderwall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Home Learning Sheets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Phonics Homework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highlight>
                          <a:srgbClr val="00FF00"/>
                        </a:highlight>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Share a story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Grandparents Afternoon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Baby Memories/Photos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Seesaw</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Wonderwall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Home Learning Sheets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Phonics Homework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highlight>
                          <a:srgbClr val="00FF00"/>
                        </a:highlight>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Share a story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Parent’s Picnic – Sports 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Aquarium trip volunteers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Seesaw</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Wonderwall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Sea Songs Show</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Home Learning Sheets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Phonics Homework</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End of year report</a:t>
                      </a:r>
                      <a:endParaRPr lang="en-US" sz="1050" dirty="0">
                        <a:solidFill>
                          <a:schemeClr val="tx1"/>
                        </a:solidFill>
                        <a:highlight>
                          <a:srgbClr val="00FF00"/>
                        </a:highlight>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984788128"/>
                  </a:ext>
                </a:extLst>
              </a:tr>
            </a:tbl>
          </a:graphicData>
        </a:graphic>
      </p:graphicFrame>
    </p:spTree>
    <p:extLst>
      <p:ext uri="{BB962C8B-B14F-4D97-AF65-F5344CB8AC3E}">
        <p14:creationId xmlns:p14="http://schemas.microsoft.com/office/powerpoint/2010/main" val="447986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1123931179"/>
              </p:ext>
            </p:extLst>
          </p:nvPr>
        </p:nvGraphicFramePr>
        <p:xfrm>
          <a:off x="197738" y="719663"/>
          <a:ext cx="11796523" cy="5958840"/>
        </p:xfrm>
        <a:graphic>
          <a:graphicData uri="http://schemas.openxmlformats.org/drawingml/2006/table">
            <a:tbl>
              <a:tblPr firstRow="1" bandRow="1">
                <a:tableStyleId>{5C22544A-7EE6-4342-B048-85BDC9FD1C3A}</a:tableStyleId>
              </a:tblPr>
              <a:tblGrid>
                <a:gridCol w="1735869">
                  <a:extLst>
                    <a:ext uri="{9D8B030D-6E8A-4147-A177-3AD203B41FA5}">
                      <a16:colId xmlns:a16="http://schemas.microsoft.com/office/drawing/2014/main" val="385991600"/>
                    </a:ext>
                  </a:extLst>
                </a:gridCol>
                <a:gridCol w="1538235">
                  <a:extLst>
                    <a:ext uri="{9D8B030D-6E8A-4147-A177-3AD203B41FA5}">
                      <a16:colId xmlns:a16="http://schemas.microsoft.com/office/drawing/2014/main" val="2865123548"/>
                    </a:ext>
                  </a:extLst>
                </a:gridCol>
                <a:gridCol w="116840">
                  <a:extLst>
                    <a:ext uri="{9D8B030D-6E8A-4147-A177-3AD203B41FA5}">
                      <a16:colId xmlns:a16="http://schemas.microsoft.com/office/drawing/2014/main" val="872926247"/>
                    </a:ext>
                  </a:extLst>
                </a:gridCol>
                <a:gridCol w="1554705">
                  <a:extLst>
                    <a:ext uri="{9D8B030D-6E8A-4147-A177-3AD203B41FA5}">
                      <a16:colId xmlns:a16="http://schemas.microsoft.com/office/drawing/2014/main" val="2690459710"/>
                    </a:ext>
                  </a:extLst>
                </a:gridCol>
                <a:gridCol w="116840">
                  <a:extLst>
                    <a:ext uri="{9D8B030D-6E8A-4147-A177-3AD203B41FA5}">
                      <a16:colId xmlns:a16="http://schemas.microsoft.com/office/drawing/2014/main" val="1315738151"/>
                    </a:ext>
                  </a:extLst>
                </a:gridCol>
                <a:gridCol w="1571174">
                  <a:extLst>
                    <a:ext uri="{9D8B030D-6E8A-4147-A177-3AD203B41FA5}">
                      <a16:colId xmlns:a16="http://schemas.microsoft.com/office/drawing/2014/main" val="1848787987"/>
                    </a:ext>
                  </a:extLst>
                </a:gridCol>
                <a:gridCol w="116840">
                  <a:extLst>
                    <a:ext uri="{9D8B030D-6E8A-4147-A177-3AD203B41FA5}">
                      <a16:colId xmlns:a16="http://schemas.microsoft.com/office/drawing/2014/main" val="2709165749"/>
                    </a:ext>
                  </a:extLst>
                </a:gridCol>
                <a:gridCol w="1587644">
                  <a:extLst>
                    <a:ext uri="{9D8B030D-6E8A-4147-A177-3AD203B41FA5}">
                      <a16:colId xmlns:a16="http://schemas.microsoft.com/office/drawing/2014/main" val="1626726412"/>
                    </a:ext>
                  </a:extLst>
                </a:gridCol>
                <a:gridCol w="116840">
                  <a:extLst>
                    <a:ext uri="{9D8B030D-6E8A-4147-A177-3AD203B41FA5}">
                      <a16:colId xmlns:a16="http://schemas.microsoft.com/office/drawing/2014/main" val="2335150482"/>
                    </a:ext>
                  </a:extLst>
                </a:gridCol>
                <a:gridCol w="1604113">
                  <a:extLst>
                    <a:ext uri="{9D8B030D-6E8A-4147-A177-3AD203B41FA5}">
                      <a16:colId xmlns:a16="http://schemas.microsoft.com/office/drawing/2014/main" val="3189764146"/>
                    </a:ext>
                  </a:extLst>
                </a:gridCol>
                <a:gridCol w="116840">
                  <a:extLst>
                    <a:ext uri="{9D8B030D-6E8A-4147-A177-3AD203B41FA5}">
                      <a16:colId xmlns:a16="http://schemas.microsoft.com/office/drawing/2014/main" val="4046203905"/>
                    </a:ext>
                  </a:extLst>
                </a:gridCol>
                <a:gridCol w="1620583">
                  <a:extLst>
                    <a:ext uri="{9D8B030D-6E8A-4147-A177-3AD203B41FA5}">
                      <a16:colId xmlns:a16="http://schemas.microsoft.com/office/drawing/2014/main" val="1588033082"/>
                    </a:ext>
                  </a:extLst>
                </a:gridCol>
              </a:tblGrid>
              <a:tr h="372289">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a:latin typeface="Amatic SC" panose="00000500000000000000" pitchFamily="2" charset="-79"/>
                          <a:cs typeface="Amatic SC" panose="00000500000000000000" pitchFamily="2" charset="-79"/>
                        </a:rPr>
                        <a:t>Where do I belong?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WHAT SHALL WE CELEBRATE?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US" sz="1600" dirty="0">
                          <a:latin typeface="Amatic SC" panose="00000500000000000000" pitchFamily="2" charset="-79"/>
                          <a:cs typeface="Amatic SC" panose="00000500000000000000" pitchFamily="2" charset="-79"/>
                        </a:rPr>
                        <a:t>Where is hot, where is cold?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HOW DOES</a:t>
                      </a:r>
                      <a:r>
                        <a:rPr lang="en-US" sz="1600" baseline="0" dirty="0">
                          <a:latin typeface="Amatic SC" panose="00000500000000000000" pitchFamily="2" charset="-79"/>
                          <a:cs typeface="Amatic SC" panose="00000500000000000000" pitchFamily="2" charset="-79"/>
                        </a:rPr>
                        <a:t> IT GROW?</a:t>
                      </a:r>
                      <a:endParaRPr lang="en-US" sz="1600" dirty="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1600" dirty="0">
                          <a:latin typeface="Amatic SC" panose="00000500000000000000" pitchFamily="2" charset="-79"/>
                          <a:cs typeface="Amatic SC" panose="00000500000000000000" pitchFamily="2" charset="-79"/>
                        </a:rPr>
                        <a:t>WHERE SHALL WE GO?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2272033691"/>
                  </a:ext>
                </a:extLst>
              </a:tr>
              <a:tr h="4221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Amatic SC" panose="00000500000000000000" pitchFamily="2" charset="-79"/>
                          <a:cs typeface="Amatic SC" panose="00000500000000000000" pitchFamily="2" charset="-79"/>
                        </a:rPr>
                        <a:t>Communication and Language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latin typeface="+mn-lt"/>
                        </a:rPr>
                        <a:t>Talk to parents about what language they speak at home, try and learn a few key words and celebrate multilingualism in your setting. </a:t>
                      </a:r>
                      <a:endParaRPr lang="en-GB" sz="800" b="1" dirty="0">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11">
                  <a:txBody>
                    <a:bodyPr/>
                    <a:lstStyle/>
                    <a:p>
                      <a:pPr algn="l"/>
                      <a:r>
                        <a:rPr lang="en-US" sz="1200" b="0" i="0" dirty="0">
                          <a:latin typeface="+mn-lt"/>
                        </a:rPr>
                        <a:t>The development of children’s spoken language underpins all seven areas of learning and development. Children’s </a:t>
                      </a:r>
                      <a:r>
                        <a:rPr lang="en-US" sz="1200" b="1" i="0" dirty="0">
                          <a:latin typeface="+mn-lt"/>
                        </a:rPr>
                        <a:t>back-and-forth interactions </a:t>
                      </a:r>
                      <a:r>
                        <a:rPr lang="en-US" sz="1200" b="0" i="0" dirty="0">
                          <a:latin typeface="+mn-lt"/>
                        </a:rPr>
                        <a:t>from an early age form the foundations for language and cognitive development. The number and quality of the conversations they have with adults and peers throughout the day in a </a:t>
                      </a:r>
                      <a:r>
                        <a:rPr lang="en-US" sz="1200" b="1" i="0" dirty="0">
                          <a:latin typeface="+mn-lt"/>
                        </a:rPr>
                        <a:t>language-rich environment</a:t>
                      </a:r>
                      <a:r>
                        <a:rPr lang="en-US" sz="1200" b="0" i="0" dirty="0">
                          <a:latin typeface="+mn-lt"/>
                        </a:rPr>
                        <a:t> is crucial. By commenting on what children are interested in or doing, and echoing back what they say with </a:t>
                      </a:r>
                      <a:r>
                        <a:rPr lang="en-US" sz="1200" b="1" i="0" dirty="0">
                          <a:latin typeface="+mn-lt"/>
                        </a:rPr>
                        <a:t>new vocabulary added</a:t>
                      </a:r>
                      <a:r>
                        <a:rPr lang="en-US" sz="1200" b="0" i="0" dirty="0">
                          <a:latin typeface="+mn-lt"/>
                        </a:rPr>
                        <a:t>, practitioners will build children's language effectively</a:t>
                      </a:r>
                      <a:r>
                        <a:rPr lang="en-US" sz="1200" b="1" i="0" dirty="0">
                          <a:latin typeface="+mn-lt"/>
                        </a:rPr>
                        <a:t>. Reading frequently to children</a:t>
                      </a:r>
                      <a:r>
                        <a:rPr lang="en-US" sz="1200" b="0" i="0" dirty="0">
                          <a:latin typeface="+mn-lt"/>
                        </a:rPr>
                        <a:t>, and </a:t>
                      </a:r>
                      <a:r>
                        <a:rPr lang="en-US" sz="1200" b="1" i="0" dirty="0">
                          <a:latin typeface="+mn-lt"/>
                        </a:rPr>
                        <a:t>engaging them actively in stories</a:t>
                      </a:r>
                      <a:r>
                        <a:rPr lang="en-US" sz="1200" b="0" i="0" dirty="0">
                          <a:latin typeface="+mn-lt"/>
                        </a:rPr>
                        <a:t>, non-fiction, rhymes and poems, and then providing them with extensive opportunities to use and </a:t>
                      </a:r>
                      <a:r>
                        <a:rPr lang="en-US" sz="1200" b="1" i="0" dirty="0">
                          <a:latin typeface="+mn-lt"/>
                        </a:rPr>
                        <a:t>embed new words in a range of contexts, </a:t>
                      </a:r>
                      <a:r>
                        <a:rPr lang="en-US" sz="1200" b="0" i="0" dirty="0">
                          <a:latin typeface="+mn-lt"/>
                        </a:rPr>
                        <a:t>will give children the opportunity to thrive. Through </a:t>
                      </a:r>
                      <a:r>
                        <a:rPr lang="en-US" sz="1200" b="1" i="0" dirty="0">
                          <a:latin typeface="+mn-lt"/>
                        </a:rPr>
                        <a:t>conversation, story-telling and role play</a:t>
                      </a:r>
                      <a:r>
                        <a:rPr lang="en-US" sz="1200" b="0" i="0" dirty="0">
                          <a:latin typeface="+mn-lt"/>
                        </a:rPr>
                        <a:t>, where children </a:t>
                      </a:r>
                      <a:r>
                        <a:rPr lang="en-US" sz="1200" b="1" i="0" dirty="0">
                          <a:latin typeface="+mn-lt"/>
                        </a:rPr>
                        <a:t>share their ideas </a:t>
                      </a:r>
                      <a:r>
                        <a:rPr lang="en-US" sz="1200" b="0" i="0" dirty="0">
                          <a:latin typeface="+mn-lt"/>
                        </a:rPr>
                        <a:t>with support and </a:t>
                      </a:r>
                      <a:r>
                        <a:rPr lang="en-US" sz="1200" b="1" i="0" dirty="0">
                          <a:latin typeface="+mn-lt"/>
                        </a:rPr>
                        <a:t>modelling</a:t>
                      </a:r>
                      <a:r>
                        <a:rPr lang="en-US" sz="1200" b="0" i="0" dirty="0">
                          <a:latin typeface="+mn-lt"/>
                        </a:rPr>
                        <a:t> from their teacher, and sensitive questioning that invites them to elaborate, children become comfortable using a </a:t>
                      </a:r>
                      <a:r>
                        <a:rPr lang="en-US" sz="1200" b="1" i="0" dirty="0">
                          <a:latin typeface="+mn-lt"/>
                        </a:rPr>
                        <a:t>rich range of vocabulary </a:t>
                      </a:r>
                      <a:r>
                        <a:rPr lang="en-US" sz="1200" b="0" i="0" dirty="0">
                          <a:latin typeface="+mn-lt"/>
                        </a:rPr>
                        <a:t>and </a:t>
                      </a:r>
                      <a:r>
                        <a:rPr lang="en-US" sz="1200" b="1" i="0" dirty="0">
                          <a:latin typeface="+mn-lt"/>
                        </a:rPr>
                        <a:t>language structures.</a:t>
                      </a:r>
                      <a:endParaRPr lang="en-US" sz="1200" b="1" i="0" dirty="0">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2765929432"/>
                  </a:ext>
                </a:extLst>
              </a:tr>
              <a:tr h="989017">
                <a:tc>
                  <a:txBody>
                    <a:bodyPr/>
                    <a:lstStyle/>
                    <a:p>
                      <a:pPr algn="ctr"/>
                      <a:r>
                        <a:rPr lang="en-US" sz="1100" dirty="0"/>
                        <a:t>Whole EYFS Focus – C&amp;L is developed throughout the year through high quality interactions, planned 3 tiers of vocabulary, daily group discussions, sharing circles, PSHE times,  stories, singing, speech and language interventions, EYFS productions, assemblies  and weekly interventions. </a:t>
                      </a:r>
                    </a:p>
                    <a:p>
                      <a:pPr algn="ctr"/>
                      <a:endParaRPr lang="en-US" sz="1100" dirty="0"/>
                    </a:p>
                    <a:p>
                      <a:pPr algn="ctr"/>
                      <a:endParaRPr lang="en-US" sz="1100" b="1" dirty="0">
                        <a:latin typeface="Amatic SC" panose="00000500000000000000" pitchFamily="2" charset="-79"/>
                        <a:cs typeface="Amatic SC" panose="00000500000000000000" pitchFamily="2" charset="-79"/>
                      </a:endParaRPr>
                    </a:p>
                    <a:p>
                      <a:pPr algn="ctr"/>
                      <a:r>
                        <a:rPr lang="en-US" sz="2800" b="1" dirty="0">
                          <a:latin typeface="Amatic SC" panose="00000500000000000000" pitchFamily="2" charset="-79"/>
                          <a:cs typeface="Amatic SC" panose="00000500000000000000" pitchFamily="2" charset="-79"/>
                        </a:rPr>
                        <a:t>Daily story time </a:t>
                      </a:r>
                      <a:endParaRPr lang="en-GB" sz="2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1100" b="1" dirty="0">
                          <a:solidFill>
                            <a:schemeClr val="bg1">
                              <a:lumMod val="50000"/>
                            </a:schemeClr>
                          </a:solidFill>
                          <a:latin typeface="+mn-lt"/>
                          <a:cs typeface="Amatic SC" panose="00000500000000000000" pitchFamily="2" charset="-79"/>
                        </a:rPr>
                        <a:t>Welcome to EYFS </a:t>
                      </a:r>
                    </a:p>
                    <a:p>
                      <a:pPr algn="ctr"/>
                      <a:r>
                        <a:rPr lang="en-US" sz="1100" b="0" dirty="0">
                          <a:solidFill>
                            <a:schemeClr val="tx1"/>
                          </a:solidFill>
                          <a:latin typeface="+mn-lt"/>
                          <a:cs typeface="Amatic SC" panose="00000500000000000000" pitchFamily="2" charset="-79"/>
                        </a:rPr>
                        <a:t>Settling in activities </a:t>
                      </a:r>
                    </a:p>
                    <a:p>
                      <a:pPr algn="ctr"/>
                      <a:r>
                        <a:rPr lang="en-US" sz="1100" b="0" dirty="0">
                          <a:solidFill>
                            <a:schemeClr val="tx1"/>
                          </a:solidFill>
                          <a:latin typeface="+mn-lt"/>
                          <a:cs typeface="Amatic SC" panose="00000500000000000000" pitchFamily="2" charset="-79"/>
                        </a:rPr>
                        <a:t>Making friends </a:t>
                      </a:r>
                    </a:p>
                    <a:p>
                      <a:pPr algn="ctr"/>
                      <a:r>
                        <a:rPr lang="en-US" sz="1100" dirty="0"/>
                        <a:t>Children talking about experiences that are familiar to them</a:t>
                      </a:r>
                    </a:p>
                    <a:p>
                      <a:pPr algn="ctr"/>
                      <a:r>
                        <a:rPr lang="en-US" sz="1100" b="0" dirty="0">
                          <a:solidFill>
                            <a:schemeClr val="tx1"/>
                          </a:solidFill>
                          <a:latin typeface="+mn-lt"/>
                          <a:cs typeface="Amatic SC" panose="00000500000000000000" pitchFamily="2" charset="-79"/>
                        </a:rPr>
                        <a:t>What are your passions / goals / dreams? </a:t>
                      </a:r>
                    </a:p>
                    <a:p>
                      <a:pPr algn="ctr"/>
                      <a:r>
                        <a:rPr lang="en-US" sz="1100" b="0" dirty="0">
                          <a:solidFill>
                            <a:schemeClr val="tx1"/>
                          </a:solidFill>
                          <a:latin typeface="+mn-lt"/>
                          <a:cs typeface="Amatic SC" panose="00000500000000000000" pitchFamily="2" charset="-79"/>
                        </a:rPr>
                        <a:t>Rhyming and alliteration </a:t>
                      </a:r>
                    </a:p>
                    <a:p>
                      <a:pPr algn="ctr"/>
                      <a:r>
                        <a:rPr lang="en-US" sz="1100" b="0" dirty="0">
                          <a:solidFill>
                            <a:schemeClr val="tx1"/>
                          </a:solidFill>
                          <a:latin typeface="+mn-lt"/>
                          <a:cs typeface="Amatic SC" panose="00000500000000000000" pitchFamily="2" charset="-79"/>
                        </a:rPr>
                        <a:t>Familiar Print</a:t>
                      </a:r>
                    </a:p>
                    <a:p>
                      <a:pPr algn="ctr"/>
                      <a:r>
                        <a:rPr lang="en-US" sz="1100" b="0" dirty="0">
                          <a:solidFill>
                            <a:schemeClr val="tx1"/>
                          </a:solidFill>
                          <a:latin typeface="+mn-lt"/>
                          <a:cs typeface="Amatic SC" panose="00000500000000000000" pitchFamily="2" charset="-79"/>
                        </a:rPr>
                        <a:t>Sharing facts about me!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Mood Monsters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Shared stories </a:t>
                      </a:r>
                    </a:p>
                    <a:p>
                      <a:pPr algn="ctr"/>
                      <a:r>
                        <a:rPr lang="en-US" sz="1100" b="0" dirty="0">
                          <a:solidFill>
                            <a:schemeClr val="tx1"/>
                          </a:solidFill>
                          <a:latin typeface="+mn-lt"/>
                          <a:cs typeface="Amatic SC" panose="00000500000000000000" pitchFamily="2" charset="-79"/>
                        </a:rPr>
                        <a:t>All about me! </a:t>
                      </a:r>
                    </a:p>
                    <a:p>
                      <a:pPr algn="ctr"/>
                      <a:r>
                        <a:rPr lang="en-US" sz="1100" dirty="0"/>
                        <a:t>Model talk routines through the day. For example, arriving in school: “Good morning, how are you?”</a:t>
                      </a:r>
                    </a:p>
                    <a:p>
                      <a:pPr algn="ctr"/>
                      <a:r>
                        <a:rPr lang="en-US" sz="1100" dirty="0"/>
                        <a:t> Helicopter stories</a:t>
                      </a:r>
                    </a:p>
                    <a:p>
                      <a:pPr algn="ctr"/>
                      <a:r>
                        <a:rPr lang="en-US" sz="1100" b="0" dirty="0">
                          <a:solidFill>
                            <a:schemeClr val="tx1"/>
                          </a:solidFill>
                          <a:latin typeface="+mn-lt"/>
                          <a:cs typeface="Amatic SC" panose="00000500000000000000" pitchFamily="2" charset="-79"/>
                        </a:rPr>
                        <a:t>3-tiered vocabulary</a:t>
                      </a:r>
                      <a:endParaRPr lang="en-GB"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algn="ctr"/>
                      <a:r>
                        <a:rPr lang="en-US" sz="1100" b="1" dirty="0">
                          <a:solidFill>
                            <a:schemeClr val="bg1">
                              <a:lumMod val="50000"/>
                            </a:schemeClr>
                          </a:solidFill>
                          <a:latin typeface="+mn-lt"/>
                          <a:cs typeface="Amatic SC" panose="00000500000000000000" pitchFamily="2" charset="-79"/>
                        </a:rPr>
                        <a:t>Tell me a story! </a:t>
                      </a:r>
                    </a:p>
                    <a:p>
                      <a:pPr algn="ctr"/>
                      <a:r>
                        <a:rPr lang="en-US" sz="1100" b="0" dirty="0">
                          <a:solidFill>
                            <a:schemeClr val="tx1"/>
                          </a:solidFill>
                          <a:latin typeface="+mn-lt"/>
                          <a:cs typeface="Amatic SC" panose="00000500000000000000" pitchFamily="2" charset="-79"/>
                        </a:rPr>
                        <a:t>Settling in activities</a:t>
                      </a:r>
                    </a:p>
                    <a:p>
                      <a:pPr algn="ctr"/>
                      <a:r>
                        <a:rPr lang="en-US" sz="1100" b="0" dirty="0">
                          <a:solidFill>
                            <a:schemeClr val="tx1"/>
                          </a:solidFill>
                          <a:latin typeface="+mn-lt"/>
                          <a:cs typeface="Amatic SC" panose="00000500000000000000" pitchFamily="2" charset="-79"/>
                        </a:rPr>
                        <a:t>Develop vocabulary  </a:t>
                      </a:r>
                    </a:p>
                    <a:p>
                      <a:pPr algn="ctr"/>
                      <a:r>
                        <a:rPr lang="en-US" sz="1100" b="0" dirty="0">
                          <a:solidFill>
                            <a:schemeClr val="tx1"/>
                          </a:solidFill>
                          <a:latin typeface="+mn-lt"/>
                          <a:cs typeface="Amatic SC" panose="00000500000000000000" pitchFamily="2" charset="-79"/>
                        </a:rPr>
                        <a:t>Tell me a story - retelling stories</a:t>
                      </a:r>
                    </a:p>
                    <a:p>
                      <a:pPr algn="ctr"/>
                      <a:r>
                        <a:rPr lang="en-US" sz="1100" b="0" dirty="0">
                          <a:solidFill>
                            <a:schemeClr val="tx1"/>
                          </a:solidFill>
                          <a:latin typeface="+mn-lt"/>
                          <a:cs typeface="Amatic SC" panose="00000500000000000000" pitchFamily="2" charset="-79"/>
                        </a:rPr>
                        <a:t>Story language </a:t>
                      </a:r>
                    </a:p>
                    <a:p>
                      <a:pPr algn="ctr"/>
                      <a:r>
                        <a:rPr lang="en-US" sz="1100" b="0" dirty="0">
                          <a:solidFill>
                            <a:schemeClr val="tx1"/>
                          </a:solidFill>
                          <a:latin typeface="+mn-lt"/>
                          <a:cs typeface="Amatic SC" panose="00000500000000000000" pitchFamily="2" charset="-79"/>
                        </a:rPr>
                        <a:t>Listening and responding to stories</a:t>
                      </a:r>
                    </a:p>
                    <a:p>
                      <a:pPr algn="ctr"/>
                      <a:r>
                        <a:rPr lang="en-US" sz="1100" b="0" dirty="0">
                          <a:solidFill>
                            <a:schemeClr val="tx1"/>
                          </a:solidFill>
                          <a:latin typeface="+mn-lt"/>
                          <a:cs typeface="Amatic SC" panose="00000500000000000000" pitchFamily="2" charset="-79"/>
                        </a:rPr>
                        <a:t>Following instructions  </a:t>
                      </a:r>
                    </a:p>
                    <a:p>
                      <a:pPr algn="ctr"/>
                      <a:r>
                        <a:rPr lang="en-US" sz="1100" b="0" dirty="0">
                          <a:solidFill>
                            <a:schemeClr val="tx1"/>
                          </a:solidFill>
                          <a:latin typeface="+mn-lt"/>
                          <a:cs typeface="Amatic SC" panose="00000500000000000000" pitchFamily="2" charset="-79"/>
                        </a:rPr>
                        <a:t>Takes part in discussion </a:t>
                      </a:r>
                    </a:p>
                    <a:p>
                      <a:pPr algn="ctr"/>
                      <a:r>
                        <a:rPr lang="en-US" sz="1100" dirty="0"/>
                        <a:t>Understand how to listen carefully and why listening is important</a:t>
                      </a:r>
                    </a:p>
                    <a:p>
                      <a:pPr algn="ctr"/>
                      <a:r>
                        <a:rPr lang="en-US" sz="1100" dirty="0"/>
                        <a:t>Use new vocabulary through the day.</a:t>
                      </a:r>
                    </a:p>
                    <a:p>
                      <a:pPr algn="ctr"/>
                      <a:r>
                        <a:rPr lang="en-US" sz="1100" dirty="0"/>
                        <a:t>Choose books that will develop their vocabulary. </a:t>
                      </a:r>
                      <a:endParaRPr lang="en-GB" sz="1100" b="0" dirty="0">
                        <a:solidFill>
                          <a:schemeClr val="tx1"/>
                        </a:solidFill>
                        <a:latin typeface="+mn-lt"/>
                        <a:cs typeface="Amatic SC" panose="00000500000000000000" pitchFamily="2" charset="-79"/>
                      </a:endParaRPr>
                    </a:p>
                    <a:p>
                      <a:pPr algn="ctr"/>
                      <a:r>
                        <a:rPr lang="en-US" sz="1100" dirty="0"/>
                        <a:t>Helicopter stories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3-tiered vocabulary</a:t>
                      </a:r>
                      <a:endParaRPr lang="en-GB" sz="1100" b="0" dirty="0">
                        <a:solidFill>
                          <a:schemeClr val="tx1"/>
                        </a:solidFill>
                        <a:latin typeface="+mn-lt"/>
                        <a:cs typeface="Amatic SC" panose="00000500000000000000" pitchFamily="2" charset="-79"/>
                      </a:endParaRPr>
                    </a:p>
                    <a:p>
                      <a:pPr algn="ctr"/>
                      <a:endParaRPr lang="en-GB" sz="1100" b="1"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100" b="1" dirty="0">
                          <a:solidFill>
                            <a:schemeClr val="bg1">
                              <a:lumMod val="50000"/>
                            </a:schemeClr>
                          </a:solidFill>
                          <a:latin typeface="+mn-lt"/>
                          <a:cs typeface="Amatic SC" panose="00000500000000000000" pitchFamily="2" charset="-79"/>
                        </a:rPr>
                        <a:t>Tell me why! </a:t>
                      </a:r>
                    </a:p>
                    <a:p>
                      <a:pPr algn="ctr"/>
                      <a:r>
                        <a:rPr lang="en-US" sz="1100" b="0" dirty="0">
                          <a:solidFill>
                            <a:schemeClr val="tx1"/>
                          </a:solidFill>
                          <a:latin typeface="+mn-lt"/>
                          <a:cs typeface="Amatic SC" panose="00000500000000000000" pitchFamily="2" charset="-79"/>
                        </a:rPr>
                        <a:t>Using language well </a:t>
                      </a:r>
                    </a:p>
                    <a:p>
                      <a:pPr algn="ctr"/>
                      <a:r>
                        <a:rPr lang="en-US" sz="1100" b="0" dirty="0">
                          <a:solidFill>
                            <a:schemeClr val="tx1"/>
                          </a:solidFill>
                          <a:latin typeface="+mn-lt"/>
                          <a:cs typeface="Amatic SC" panose="00000500000000000000" pitchFamily="2" charset="-79"/>
                        </a:rPr>
                        <a:t>Ask’s how and why questions</a:t>
                      </a:r>
                    </a:p>
                    <a:p>
                      <a:pPr algn="ctr"/>
                      <a:r>
                        <a:rPr lang="en-US" sz="1100" b="0" dirty="0">
                          <a:solidFill>
                            <a:schemeClr val="tx1"/>
                          </a:solidFill>
                          <a:latin typeface="+mn-lt"/>
                          <a:cs typeface="Amatic SC" panose="00000500000000000000" pitchFamily="2" charset="-79"/>
                        </a:rPr>
                        <a:t>Retell a story with story language </a:t>
                      </a:r>
                    </a:p>
                    <a:p>
                      <a:pPr algn="ctr"/>
                      <a:r>
                        <a:rPr lang="en-US" sz="1100" b="0" dirty="0">
                          <a:solidFill>
                            <a:schemeClr val="tx1"/>
                          </a:solidFill>
                          <a:latin typeface="+mn-lt"/>
                          <a:cs typeface="Amatic SC" panose="00000500000000000000" pitchFamily="2" charset="-79"/>
                        </a:rPr>
                        <a:t>Story invention – talk it!</a:t>
                      </a:r>
                    </a:p>
                    <a:p>
                      <a:pPr algn="ctr"/>
                      <a:r>
                        <a:rPr lang="en-US" sz="1100" dirty="0"/>
                        <a:t>Ask questions to find out more and to check they understand what has been said to them. </a:t>
                      </a:r>
                    </a:p>
                    <a:p>
                      <a:pPr algn="ctr"/>
                      <a:r>
                        <a:rPr lang="en-US" sz="1100" dirty="0"/>
                        <a:t>Describe events in some detail. </a:t>
                      </a:r>
                      <a:r>
                        <a:rPr lang="en-US" sz="1100" b="0" dirty="0">
                          <a:solidFill>
                            <a:schemeClr val="tx1"/>
                          </a:solidFill>
                          <a:latin typeface="+mn-lt"/>
                          <a:cs typeface="Amatic SC" panose="00000500000000000000" pitchFamily="2" charset="-79"/>
                        </a:rPr>
                        <a:t>  </a:t>
                      </a:r>
                    </a:p>
                    <a:p>
                      <a:pPr algn="ctr"/>
                      <a:r>
                        <a:rPr lang="en-US" sz="1100" dirty="0"/>
                        <a:t>Listen to and talk about stories to build familiarity and understanding. </a:t>
                      </a:r>
                    </a:p>
                    <a:p>
                      <a:pPr algn="ctr"/>
                      <a:r>
                        <a:rPr lang="en-US" sz="1100" dirty="0"/>
                        <a:t>Learn rhymes, poems and songs.</a:t>
                      </a:r>
                    </a:p>
                    <a:p>
                      <a:pPr algn="ctr"/>
                      <a:r>
                        <a:rPr lang="en-US" sz="1100" dirty="0"/>
                        <a:t>Helicopter stories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3-tiered vocabulary</a:t>
                      </a:r>
                      <a:endParaRPr lang="en-GB" sz="1100" b="0" dirty="0">
                        <a:solidFill>
                          <a:schemeClr val="tx1"/>
                        </a:solidFill>
                        <a:latin typeface="+mn-lt"/>
                        <a:cs typeface="Amatic SC" panose="00000500000000000000" pitchFamily="2" charset="-79"/>
                      </a:endParaRPr>
                    </a:p>
                    <a:p>
                      <a:pPr algn="ctr"/>
                      <a:endParaRPr lang="en-GB"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100" b="1" dirty="0">
                          <a:solidFill>
                            <a:schemeClr val="bg1">
                              <a:lumMod val="50000"/>
                            </a:schemeClr>
                          </a:solidFill>
                          <a:latin typeface="+mn-lt"/>
                          <a:cs typeface="Amatic SC" panose="00000500000000000000" pitchFamily="2" charset="-79"/>
                        </a:rPr>
                        <a:t>Talk it through! </a:t>
                      </a:r>
                    </a:p>
                    <a:p>
                      <a:pPr algn="ctr"/>
                      <a:r>
                        <a:rPr lang="en-US" sz="1100" b="0" dirty="0">
                          <a:solidFill>
                            <a:schemeClr val="tx1"/>
                          </a:solidFill>
                          <a:latin typeface="+mn-lt"/>
                          <a:cs typeface="Amatic SC" panose="00000500000000000000" pitchFamily="2" charset="-79"/>
                        </a:rPr>
                        <a:t>Describe events in detail – time connectives</a:t>
                      </a:r>
                    </a:p>
                    <a:p>
                      <a:pPr algn="ctr"/>
                      <a:r>
                        <a:rPr lang="en-US" sz="1100" b="0" dirty="0">
                          <a:solidFill>
                            <a:schemeClr val="tx1"/>
                          </a:solidFill>
                        </a:rPr>
                        <a:t>Understand how to listen carefully and why listening is important.</a:t>
                      </a:r>
                    </a:p>
                    <a:p>
                      <a:pPr algn="ctr"/>
                      <a:r>
                        <a:rPr lang="en-US" sz="1100" b="0" dirty="0">
                          <a:solidFill>
                            <a:schemeClr val="tx1"/>
                          </a:solidFill>
                        </a:rPr>
                        <a:t>Use picture cue cards to talk about an object: “What colour is it? Where would you find it? </a:t>
                      </a:r>
                    </a:p>
                    <a:p>
                      <a:pPr algn="ctr"/>
                      <a:r>
                        <a:rPr lang="en-US" sz="1100" b="0" dirty="0">
                          <a:solidFill>
                            <a:schemeClr val="tx1"/>
                          </a:solidFill>
                          <a:latin typeface="+mn-lt"/>
                          <a:cs typeface="Amatic SC" panose="00000500000000000000" pitchFamily="2" charset="-79"/>
                        </a:rPr>
                        <a:t>Sustained focus when listening to a story </a:t>
                      </a:r>
                    </a:p>
                    <a:p>
                      <a:pPr algn="ctr"/>
                      <a:r>
                        <a:rPr lang="en-US" sz="1100" dirty="0"/>
                        <a:t>Helicopter stories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3-tiered vocabulary</a:t>
                      </a:r>
                      <a:endParaRPr lang="en-GB" sz="1100" b="0" dirty="0">
                        <a:solidFill>
                          <a:schemeClr val="tx1"/>
                        </a:solidFill>
                        <a:latin typeface="+mn-lt"/>
                        <a:cs typeface="Amatic SC" panose="00000500000000000000" pitchFamily="2" charset="-79"/>
                      </a:endParaRPr>
                    </a:p>
                    <a:p>
                      <a:pPr algn="ctr"/>
                      <a:endParaRPr lang="en-GB"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1100" b="1" dirty="0">
                          <a:solidFill>
                            <a:schemeClr val="bg1">
                              <a:lumMod val="50000"/>
                            </a:schemeClr>
                          </a:solidFill>
                          <a:latin typeface="+mn-lt"/>
                          <a:cs typeface="Amatic SC" panose="00000500000000000000" pitchFamily="2" charset="-79"/>
                        </a:rPr>
                        <a:t>What happened?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Tell us about your project- explain</a:t>
                      </a:r>
                      <a:endParaRPr lang="en-GB" sz="1100" b="0" dirty="0">
                        <a:solidFill>
                          <a:schemeClr val="tx1"/>
                        </a:solidFill>
                        <a:latin typeface="+mn-lt"/>
                        <a:cs typeface="Amatic SC" panose="00000500000000000000" pitchFamily="2" charset="-79"/>
                      </a:endParaRPr>
                    </a:p>
                    <a:p>
                      <a:pPr algn="ctr"/>
                      <a:r>
                        <a:rPr lang="en-US" sz="1100" b="0" dirty="0">
                          <a:solidFill>
                            <a:schemeClr val="tx1"/>
                          </a:solidFill>
                        </a:rPr>
                        <a:t>Re-read some books so children learn the language necessary to talk about what is happening in each illustration and relate it to their own lives</a:t>
                      </a:r>
                    </a:p>
                    <a:p>
                      <a:pPr algn="ctr"/>
                      <a:r>
                        <a:rPr lang="en-US" sz="1100" dirty="0"/>
                        <a:t>Helicopter stories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3-tiered vocabulary</a:t>
                      </a:r>
                      <a:endParaRPr lang="en-GB" sz="1100" b="0" dirty="0">
                        <a:solidFill>
                          <a:schemeClr val="tx1"/>
                        </a:solidFill>
                        <a:latin typeface="+mn-lt"/>
                        <a:cs typeface="Amatic SC" panose="00000500000000000000" pitchFamily="2" charset="-79"/>
                      </a:endParaRPr>
                    </a:p>
                    <a:p>
                      <a:pPr algn="ctr"/>
                      <a:endParaRPr lang="en-GB"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100" b="1" u="sng" dirty="0">
                          <a:solidFill>
                            <a:schemeClr val="bg1">
                              <a:lumMod val="50000"/>
                            </a:schemeClr>
                          </a:solidFill>
                          <a:latin typeface="+mn-lt"/>
                          <a:cs typeface="Amatic SC" panose="00000500000000000000" pitchFamily="2" charset="-79"/>
                        </a:rPr>
                        <a:t>Time to share! </a:t>
                      </a:r>
                    </a:p>
                    <a:p>
                      <a:pPr algn="ctr"/>
                      <a:r>
                        <a:rPr lang="en-US" sz="1100" b="0" dirty="0">
                          <a:solidFill>
                            <a:schemeClr val="tx1"/>
                          </a:solidFill>
                          <a:latin typeface="+mn-lt"/>
                          <a:cs typeface="Amatic SC" panose="00000500000000000000" pitchFamily="2" charset="-79"/>
                        </a:rPr>
                        <a:t>Show and tell </a:t>
                      </a:r>
                    </a:p>
                    <a:p>
                      <a:pPr algn="ctr"/>
                      <a:r>
                        <a:rPr lang="en-US" sz="1100" b="0" dirty="0">
                          <a:solidFill>
                            <a:schemeClr val="tx1"/>
                          </a:solidFill>
                          <a:latin typeface="+mn-lt"/>
                          <a:cs typeface="Amatic SC" panose="00000500000000000000" pitchFamily="2" charset="-79"/>
                        </a:rPr>
                        <a:t>Weekend news</a:t>
                      </a:r>
                    </a:p>
                    <a:p>
                      <a:pPr algn="ctr"/>
                      <a:r>
                        <a:rPr lang="en-US" sz="1100" b="0" dirty="0">
                          <a:solidFill>
                            <a:schemeClr val="tx1"/>
                          </a:solidFill>
                          <a:latin typeface="+mn-lt"/>
                          <a:cs typeface="Amatic SC" panose="00000500000000000000" pitchFamily="2" charset="-79"/>
                        </a:rPr>
                        <a:t>Tell us about your project- explain</a:t>
                      </a:r>
                    </a:p>
                    <a:p>
                      <a:pPr algn="ctr"/>
                      <a:r>
                        <a:rPr lang="en-US" sz="1100" dirty="0"/>
                        <a:t>Read aloud books to children that will extend their knowledge of the world and illustrate a current topic. Select books containing photographs and pictures, for example, places in different weather conditions and seasons. </a:t>
                      </a:r>
                    </a:p>
                    <a:p>
                      <a:pPr algn="ctr"/>
                      <a:r>
                        <a:rPr lang="en-US" sz="1100" dirty="0"/>
                        <a:t>Helicopter stories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3-tiered vocabulary</a:t>
                      </a:r>
                      <a:endParaRPr lang="en-GB" sz="1100" b="0" dirty="0">
                        <a:solidFill>
                          <a:schemeClr val="tx1"/>
                        </a:solidFill>
                        <a:latin typeface="+mn-lt"/>
                        <a:cs typeface="Amatic SC" panose="00000500000000000000" pitchFamily="2" charset="-79"/>
                      </a:endParaRPr>
                    </a:p>
                    <a:p>
                      <a:pPr algn="ctr"/>
                      <a:endParaRPr lang="en-GB" sz="1100" b="0" dirty="0">
                        <a:solidFill>
                          <a:schemeClr val="tx1"/>
                        </a:solidFill>
                        <a:latin typeface="+mn-lt"/>
                        <a:cs typeface="Amatic SC" panose="00000500000000000000" pitchFamily="2" charset="-79"/>
                      </a:endParaRPr>
                    </a:p>
                    <a:p>
                      <a:pPr algn="l"/>
                      <a:endParaRPr lang="en-GB" sz="1100" b="1"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bl>
          </a:graphicData>
        </a:graphic>
      </p:graphicFrame>
      <p:pic>
        <p:nvPicPr>
          <p:cNvPr id="7" name="Picture 6">
            <a:extLst>
              <a:ext uri="{FF2B5EF4-FFF2-40B4-BE49-F238E27FC236}">
                <a16:creationId xmlns:a16="http://schemas.microsoft.com/office/drawing/2014/main" id="{B104108D-1DFF-4989-BD29-E5963E27A1E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66731" y="0"/>
            <a:ext cx="848557" cy="848557"/>
          </a:xfrm>
          <a:prstGeom prst="rect">
            <a:avLst/>
          </a:prstGeom>
        </p:spPr>
      </p:pic>
    </p:spTree>
    <p:extLst>
      <p:ext uri="{BB962C8B-B14F-4D97-AF65-F5344CB8AC3E}">
        <p14:creationId xmlns:p14="http://schemas.microsoft.com/office/powerpoint/2010/main" val="4193036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273587106"/>
              </p:ext>
            </p:extLst>
          </p:nvPr>
        </p:nvGraphicFramePr>
        <p:xfrm>
          <a:off x="187378" y="467120"/>
          <a:ext cx="11922031" cy="6408032"/>
        </p:xfrm>
        <a:graphic>
          <a:graphicData uri="http://schemas.openxmlformats.org/drawingml/2006/table">
            <a:tbl>
              <a:tblPr firstRow="1" bandRow="1">
                <a:tableStyleId>{5C22544A-7EE6-4342-B048-85BDC9FD1C3A}</a:tableStyleId>
              </a:tblPr>
              <a:tblGrid>
                <a:gridCol w="1682078">
                  <a:extLst>
                    <a:ext uri="{9D8B030D-6E8A-4147-A177-3AD203B41FA5}">
                      <a16:colId xmlns:a16="http://schemas.microsoft.com/office/drawing/2014/main" val="385991600"/>
                    </a:ext>
                  </a:extLst>
                </a:gridCol>
                <a:gridCol w="1490568">
                  <a:extLst>
                    <a:ext uri="{9D8B030D-6E8A-4147-A177-3AD203B41FA5}">
                      <a16:colId xmlns:a16="http://schemas.microsoft.com/office/drawing/2014/main" val="2865123548"/>
                    </a:ext>
                  </a:extLst>
                </a:gridCol>
                <a:gridCol w="201826">
                  <a:extLst>
                    <a:ext uri="{9D8B030D-6E8A-4147-A177-3AD203B41FA5}">
                      <a16:colId xmlns:a16="http://schemas.microsoft.com/office/drawing/2014/main" val="872926247"/>
                    </a:ext>
                  </a:extLst>
                </a:gridCol>
                <a:gridCol w="1506529">
                  <a:extLst>
                    <a:ext uri="{9D8B030D-6E8A-4147-A177-3AD203B41FA5}">
                      <a16:colId xmlns:a16="http://schemas.microsoft.com/office/drawing/2014/main" val="663868259"/>
                    </a:ext>
                  </a:extLst>
                </a:gridCol>
                <a:gridCol w="201826">
                  <a:extLst>
                    <a:ext uri="{9D8B030D-6E8A-4147-A177-3AD203B41FA5}">
                      <a16:colId xmlns:a16="http://schemas.microsoft.com/office/drawing/2014/main" val="1315738151"/>
                    </a:ext>
                  </a:extLst>
                </a:gridCol>
                <a:gridCol w="1522487">
                  <a:extLst>
                    <a:ext uri="{9D8B030D-6E8A-4147-A177-3AD203B41FA5}">
                      <a16:colId xmlns:a16="http://schemas.microsoft.com/office/drawing/2014/main" val="167047094"/>
                    </a:ext>
                  </a:extLst>
                </a:gridCol>
                <a:gridCol w="234878">
                  <a:extLst>
                    <a:ext uri="{9D8B030D-6E8A-4147-A177-3AD203B41FA5}">
                      <a16:colId xmlns:a16="http://schemas.microsoft.com/office/drawing/2014/main" val="2709165749"/>
                    </a:ext>
                  </a:extLst>
                </a:gridCol>
                <a:gridCol w="1636459">
                  <a:extLst>
                    <a:ext uri="{9D8B030D-6E8A-4147-A177-3AD203B41FA5}">
                      <a16:colId xmlns:a16="http://schemas.microsoft.com/office/drawing/2014/main" val="2243997706"/>
                    </a:ext>
                  </a:extLst>
                </a:gridCol>
                <a:gridCol w="143137">
                  <a:extLst>
                    <a:ext uri="{9D8B030D-6E8A-4147-A177-3AD203B41FA5}">
                      <a16:colId xmlns:a16="http://schemas.microsoft.com/office/drawing/2014/main" val="2335150482"/>
                    </a:ext>
                  </a:extLst>
                </a:gridCol>
                <a:gridCol w="1613093">
                  <a:extLst>
                    <a:ext uri="{9D8B030D-6E8A-4147-A177-3AD203B41FA5}">
                      <a16:colId xmlns:a16="http://schemas.microsoft.com/office/drawing/2014/main" val="2836676925"/>
                    </a:ext>
                  </a:extLst>
                </a:gridCol>
                <a:gridCol w="1689150">
                  <a:extLst>
                    <a:ext uri="{9D8B030D-6E8A-4147-A177-3AD203B41FA5}">
                      <a16:colId xmlns:a16="http://schemas.microsoft.com/office/drawing/2014/main" val="4046203905"/>
                    </a:ext>
                  </a:extLst>
                </a:gridCol>
              </a:tblGrid>
              <a:tr h="403472">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631446">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800" dirty="0">
                          <a:latin typeface="Amatic SC" panose="00000500000000000000" pitchFamily="2" charset="-79"/>
                          <a:cs typeface="Amatic SC" panose="00000500000000000000" pitchFamily="2" charset="-79"/>
                        </a:rPr>
                        <a:t>Where do I belong</a:t>
                      </a:r>
                      <a:r>
                        <a:rPr lang="en-US" sz="1800" baseline="0" dirty="0">
                          <a:latin typeface="Amatic SC" panose="00000500000000000000" pitchFamily="2" charset="-79"/>
                          <a:cs typeface="Amatic SC" panose="00000500000000000000" pitchFamily="2" charset="-79"/>
                        </a:rPr>
                        <a:t>?</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WHAT SHALL WE CELEBRATE?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US" sz="1800" dirty="0">
                          <a:latin typeface="Amatic SC" panose="00000500000000000000" pitchFamily="2" charset="-79"/>
                          <a:cs typeface="Amatic SC" panose="00000500000000000000" pitchFamily="2" charset="-79"/>
                        </a:rPr>
                        <a:t>WHO</a:t>
                      </a:r>
                      <a:r>
                        <a:rPr lang="en-US" sz="1800" baseline="0" dirty="0">
                          <a:latin typeface="Amatic SC" panose="00000500000000000000" pitchFamily="2" charset="-79"/>
                          <a:cs typeface="Amatic SC" panose="00000500000000000000" pitchFamily="2" charset="-79"/>
                        </a:rPr>
                        <a:t> LIVES HERE?</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WHERE SHALL WE GO?</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1800" dirty="0">
                          <a:latin typeface="Amatic SC" panose="00000500000000000000" pitchFamily="2" charset="-79"/>
                          <a:cs typeface="Amatic SC" panose="00000500000000000000" pitchFamily="2" charset="-79"/>
                        </a:rPr>
                        <a:t>HOW</a:t>
                      </a:r>
                      <a:r>
                        <a:rPr lang="en-US" sz="1800" baseline="0" dirty="0">
                          <a:latin typeface="Amatic SC" panose="00000500000000000000" pitchFamily="2" charset="-79"/>
                          <a:cs typeface="Amatic SC" panose="00000500000000000000" pitchFamily="2" charset="-79"/>
                        </a:rPr>
                        <a:t> DOES IT GROW?</a:t>
                      </a:r>
                      <a:r>
                        <a:rPr lang="en-US" sz="1800" dirty="0">
                          <a:latin typeface="Amatic SC" panose="00000500000000000000" pitchFamily="2" charset="-79"/>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1082479">
                <a:tc>
                  <a:txBody>
                    <a:bodyPr/>
                    <a:lstStyle/>
                    <a:p>
                      <a:pPr algn="ctr"/>
                      <a:r>
                        <a:rPr lang="en-US" sz="2000" b="1" dirty="0">
                          <a:latin typeface="Amatic SC" panose="00000500000000000000" pitchFamily="2" charset="-79"/>
                          <a:cs typeface="Amatic SC" panose="00000500000000000000" pitchFamily="2" charset="-79"/>
                        </a:rPr>
                        <a:t>Personal, Social and Emotional Development  </a:t>
                      </a:r>
                      <a:endParaRPr lang="en-GB" sz="20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10">
                  <a:txBody>
                    <a:bodyPr/>
                    <a:lstStyle/>
                    <a:p>
                      <a:pPr algn="l"/>
                      <a:r>
                        <a:rPr lang="en-US" sz="1100" dirty="0"/>
                        <a:t>Children’s personal, social and emotional development (PSED) is </a:t>
                      </a:r>
                      <a:r>
                        <a:rPr lang="en-US" sz="1100" b="1" dirty="0"/>
                        <a:t>crucial for children to lead healthy and happy lives</a:t>
                      </a:r>
                      <a:r>
                        <a:rPr lang="en-US" sz="1100" dirty="0"/>
                        <a:t>, and is fundamental to their cognitive development. Underpinning their personal development are the important attachments that </a:t>
                      </a:r>
                      <a:r>
                        <a:rPr lang="en-US" sz="1100" b="1" dirty="0"/>
                        <a:t>shape their social world</a:t>
                      </a:r>
                      <a:r>
                        <a:rPr lang="en-US" sz="1100" dirty="0"/>
                        <a:t>. Strong, warm and supportive  relationships with adults enable children to learn how to </a:t>
                      </a:r>
                      <a:r>
                        <a:rPr lang="en-US" sz="1100" b="1" dirty="0"/>
                        <a:t>understand their own feelings and those of others</a:t>
                      </a:r>
                      <a:r>
                        <a:rPr lang="en-US" sz="1100" dirty="0"/>
                        <a:t>. Children should be supported to </a:t>
                      </a:r>
                      <a:r>
                        <a:rPr lang="en-US" sz="1100" b="1" dirty="0"/>
                        <a:t>manage emotions, develop a positive sense of self, set themselves simple goals, have confidence in their own abilities, to persist</a:t>
                      </a:r>
                      <a:r>
                        <a:rPr lang="en-US" sz="1100" dirty="0"/>
                        <a:t> and wait for what they want and direct attention as necessary. Through adult modelling and guidance, they will learn </a:t>
                      </a:r>
                      <a:r>
                        <a:rPr lang="en-US" sz="1100" b="1" dirty="0"/>
                        <a:t>how to look after their bodies, including healthy eating</a:t>
                      </a:r>
                      <a:r>
                        <a:rPr lang="en-US" sz="1100" dirty="0"/>
                        <a:t>, and manage personal needs independently. Through supported interaction with other children, they learn how to make good friendships, co-operate and resolve conflicts peaceably. These attributes will provide a secure platform from which </a:t>
                      </a:r>
                      <a:r>
                        <a:rPr lang="en-US" sz="1100" b="1" dirty="0"/>
                        <a:t>children can achieve at school and in later life.</a:t>
                      </a:r>
                      <a:endParaRPr lang="en-GB" sz="1100" b="1"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algn="ctr"/>
                      <a:endParaRPr lang="en-US" sz="1100" dirty="0">
                        <a:solidFill>
                          <a:schemeClr val="bg1">
                            <a:lumMod val="50000"/>
                          </a:schemeClr>
                        </a:solidFill>
                        <a:latin typeface="+mn-lt"/>
                        <a:cs typeface="Amatic SC" panose="00000500000000000000" pitchFamily="2" charset="-79"/>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2119854">
                <a:tc rowSpan="2">
                  <a:txBody>
                    <a:bodyPr/>
                    <a:lstStyle/>
                    <a:p>
                      <a:pPr algn="ctr"/>
                      <a:r>
                        <a:rPr lang="en-US" sz="2000" b="1" dirty="0">
                          <a:latin typeface="Amatic SC" panose="00000500000000000000" pitchFamily="2" charset="-79"/>
                          <a:cs typeface="Amatic SC" panose="00000500000000000000" pitchFamily="2" charset="-79"/>
                        </a:rPr>
                        <a:t>Managing Self </a:t>
                      </a:r>
                    </a:p>
                    <a:p>
                      <a:pPr algn="ctr"/>
                      <a:endParaRPr lang="en-US" sz="2000" b="1" dirty="0">
                        <a:latin typeface="Amatic SC" panose="00000500000000000000" pitchFamily="2" charset="-79"/>
                        <a:cs typeface="Amatic SC" panose="00000500000000000000" pitchFamily="2" charset="-79"/>
                      </a:endParaRPr>
                    </a:p>
                    <a:p>
                      <a:pPr algn="ctr"/>
                      <a:r>
                        <a:rPr lang="en-US" sz="2400" b="1" dirty="0">
                          <a:latin typeface="Amatic SC" panose="00000500000000000000" pitchFamily="2" charset="-79"/>
                          <a:cs typeface="Amatic SC" panose="00000500000000000000" pitchFamily="2" charset="-79"/>
                        </a:rPr>
                        <a:t>Self -  Regulation</a:t>
                      </a:r>
                    </a:p>
                    <a:p>
                      <a:pPr algn="ctr"/>
                      <a:endParaRPr lang="en-US" sz="2400" b="1" dirty="0">
                        <a:latin typeface="Amatic SC" panose="00000500000000000000" pitchFamily="2" charset="-79"/>
                        <a:cs typeface="Amatic SC" panose="00000500000000000000" pitchFamily="2" charset="-79"/>
                      </a:endParaRPr>
                    </a:p>
                    <a:p>
                      <a:pPr algn="ctr"/>
                      <a:r>
                        <a:rPr lang="en-US" sz="2400" b="1" dirty="0">
                          <a:latin typeface="Amatic SC" panose="00000500000000000000" pitchFamily="2" charset="-79"/>
                          <a:cs typeface="Amatic SC" panose="00000500000000000000" pitchFamily="2" charset="-79"/>
                        </a:rPr>
                        <a:t>Building relationships</a:t>
                      </a:r>
                      <a:r>
                        <a:rPr lang="en-US" sz="2400" b="1" baseline="0" dirty="0">
                          <a:latin typeface="Amatic SC" panose="00000500000000000000" pitchFamily="2" charset="-79"/>
                          <a:cs typeface="Amatic SC" panose="00000500000000000000" pitchFamily="2" charset="-79"/>
                        </a:rPr>
                        <a:t> </a:t>
                      </a:r>
                      <a:endParaRPr lang="en-US" sz="2400" b="1" dirty="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1" dirty="0">
                        <a:solidFill>
                          <a:srgbClr val="CC66FF"/>
                        </a:solidFill>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CC66FF"/>
                          </a:solidFill>
                          <a:latin typeface="Amatic SC" panose="00000500000000000000" pitchFamily="2" charset="-79"/>
                          <a:cs typeface="Amatic SC" panose="00000500000000000000" pitchFamily="2" charset="-79"/>
                        </a:rPr>
                        <a:t>Use Scarf resources</a:t>
                      </a:r>
                    </a:p>
                    <a:p>
                      <a:pPr algn="ctr"/>
                      <a:endParaRPr lang="en-US" sz="2000" b="1" dirty="0">
                        <a:solidFill>
                          <a:srgbClr val="CC66FF"/>
                        </a:solidFill>
                        <a:latin typeface="Amatic SC" panose="00000500000000000000" pitchFamily="2" charset="-79"/>
                        <a:cs typeface="Amatic SC" panose="00000500000000000000" pitchFamily="2" charset="-79"/>
                      </a:endParaRPr>
                    </a:p>
                    <a:p>
                      <a:pPr algn="ctr"/>
                      <a:r>
                        <a:rPr lang="en-US" sz="1800" b="1" dirty="0">
                          <a:solidFill>
                            <a:srgbClr val="CC66FF"/>
                          </a:solidFill>
                          <a:latin typeface="Amatic SC" panose="00000500000000000000" pitchFamily="2" charset="-79"/>
                          <a:cs typeface="Amatic SC" panose="00000500000000000000" pitchFamily="2" charset="-79"/>
                        </a:rPr>
                        <a:t>Link to School Values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900" b="0" i="0" u="sng" dirty="0">
                          <a:solidFill>
                            <a:schemeClr val="tx1"/>
                          </a:solidFill>
                          <a:effectLst/>
                          <a:latin typeface="Open Sans" panose="020B0606030504020204" pitchFamily="34" charset="0"/>
                        </a:rPr>
                        <a:t>Me and My Relationships</a:t>
                      </a:r>
                      <a:endParaRPr lang="en-US" sz="900" b="0" u="sng" baseline="0" dirty="0">
                        <a:solidFill>
                          <a:schemeClr val="tx1"/>
                        </a:solidFill>
                      </a:endParaRPr>
                    </a:p>
                    <a:p>
                      <a:pPr algn="l"/>
                      <a:r>
                        <a:rPr lang="en-GB" sz="900" b="0" i="0" dirty="0">
                          <a:solidFill>
                            <a:srgbClr val="333333"/>
                          </a:solidFill>
                          <a:effectLst/>
                          <a:latin typeface="Open Sans" panose="020B0606030504020204" pitchFamily="34" charset="0"/>
                        </a:rPr>
                        <a:t>Children will be able to:</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Talk about similarities and differences.</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Name special people in their lives.</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Describe different feelings.</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Identify who can help if they are sad, worried or scared.</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Identify ways to help others or themselves if they are sad or worried.</a:t>
                      </a:r>
                      <a:endParaRPr lang="en-GB" sz="900" b="0" dirty="0">
                        <a:solidFill>
                          <a:schemeClr val="tx1"/>
                        </a:solidFill>
                      </a:endParaRPr>
                    </a:p>
                    <a:p>
                      <a:pPr algn="l"/>
                      <a:r>
                        <a:rPr lang="en-GB" sz="900" b="0" dirty="0">
                          <a:solidFill>
                            <a:schemeClr val="tx1"/>
                          </a:solidFill>
                        </a:rPr>
                        <a:t>To begin to understand the school expectations.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GB" sz="900" b="0" u="sng" dirty="0">
                          <a:solidFill>
                            <a:schemeClr val="tx1"/>
                          </a:solidFill>
                        </a:rPr>
                        <a:t>Valuing Difference</a:t>
                      </a:r>
                    </a:p>
                    <a:p>
                      <a:pPr algn="l"/>
                      <a:r>
                        <a:rPr lang="en-GB" sz="800" b="0" i="0" dirty="0">
                          <a:solidFill>
                            <a:srgbClr val="333333"/>
                          </a:solidFill>
                          <a:effectLst/>
                          <a:latin typeface="Open Sans" panose="020B0606030504020204" pitchFamily="34" charset="0"/>
                        </a:rPr>
                        <a:t>Children will be able to:</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Be sensitive towards others and celebrate what makes each person unique.</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Recognise that we can have things in common with others.</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Use speaking and listening skills to learn about the lives of their peers.</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Know the importance of showing care and kindness towards others.</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Demonstrate skills in building friendships and cooperation.</a:t>
                      </a:r>
                      <a:endParaRPr lang="en-GB" sz="800" b="0" i="0" u="none" dirty="0">
                        <a:solidFill>
                          <a:schemeClr val="tx1"/>
                        </a:solidFill>
                        <a:effectLst/>
                        <a:latin typeface="Open Sans" panose="020B06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5FB"/>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2">
                  <a:txBody>
                    <a:bodyPr/>
                    <a:lstStyle/>
                    <a:p>
                      <a:pPr algn="ctr"/>
                      <a:r>
                        <a:rPr lang="en-US" sz="900" b="0" u="sng" dirty="0">
                          <a:solidFill>
                            <a:schemeClr val="tx1"/>
                          </a:solidFill>
                        </a:rPr>
                        <a:t>Keeping myself safe</a:t>
                      </a:r>
                    </a:p>
                    <a:p>
                      <a:pPr algn="l"/>
                      <a:r>
                        <a:rPr lang="en-GB" sz="900" b="0" i="0" dirty="0">
                          <a:solidFill>
                            <a:srgbClr val="333333"/>
                          </a:solidFill>
                          <a:effectLst/>
                          <a:latin typeface="Open Sans" panose="020B0606030504020204" pitchFamily="34" charset="0"/>
                        </a:rPr>
                        <a:t>Children will be able to:</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Talk about how to keep their bodies healthy and safe.</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Name ways to stay safe around medicines.</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Know how to stay safe in their home, classroom and outside.</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Know age-appropriate ways to stay safe online.</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Name adults in their lives and those in their community who keep them safe.</a:t>
                      </a:r>
                    </a:p>
                    <a:p>
                      <a:pPr algn="l"/>
                      <a:endParaRPr lang="en-US" sz="900" b="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FF"/>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2">
                  <a:txBody>
                    <a:bodyPr/>
                    <a:lstStyle/>
                    <a:p>
                      <a:pPr algn="ctr"/>
                      <a:r>
                        <a:rPr lang="en-US" sz="900" b="0" u="sng" dirty="0">
                          <a:solidFill>
                            <a:schemeClr val="tx1"/>
                          </a:solidFill>
                        </a:rPr>
                        <a:t>Rights and Responsibilities</a:t>
                      </a:r>
                      <a:endParaRPr lang="en-US" sz="900" b="0" u="sng" baseline="0" dirty="0">
                        <a:solidFill>
                          <a:schemeClr val="tx1"/>
                        </a:solidFill>
                      </a:endParaRPr>
                    </a:p>
                    <a:p>
                      <a:pPr algn="l"/>
                      <a:r>
                        <a:rPr lang="en-GB" sz="900" b="0" i="0" dirty="0">
                          <a:solidFill>
                            <a:srgbClr val="333333"/>
                          </a:solidFill>
                          <a:effectLst/>
                          <a:latin typeface="Open Sans" panose="020B0606030504020204" pitchFamily="34" charset="0"/>
                        </a:rPr>
                        <a:t>Children will be able to:</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Understand that they can make a difference.</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Identify how they can care for their home, school and special people.</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Talk about how they can make an impact on the natural world.</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Talk about similarities and differences between themselves.</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Demonstrate building relationships with friends.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FF"/>
                    </a:solidFill>
                  </a:tcPr>
                </a:tc>
                <a:tc hMerge="1">
                  <a:txBody>
                    <a:bodyPr/>
                    <a:lstStyle/>
                    <a:p>
                      <a:pPr algn="ctr"/>
                      <a:r>
                        <a:rPr lang="en-US" sz="1200" b="0" dirty="0">
                          <a:solidFill>
                            <a:schemeClr val="tx1"/>
                          </a:solidFill>
                        </a:rPr>
                        <a:t>Looking after others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tc>
                  <a:txBody>
                    <a:bodyPr/>
                    <a:lstStyle/>
                    <a:p>
                      <a:pPr algn="ctr"/>
                      <a:r>
                        <a:rPr lang="en-US" sz="900" b="0" u="sng" dirty="0">
                          <a:solidFill>
                            <a:schemeClr val="tx1"/>
                          </a:solidFill>
                        </a:rPr>
                        <a:t>Being my best</a:t>
                      </a:r>
                    </a:p>
                    <a:p>
                      <a:pPr algn="l"/>
                      <a:r>
                        <a:rPr lang="en-GB" sz="900" b="0" i="0" dirty="0">
                          <a:solidFill>
                            <a:srgbClr val="333333"/>
                          </a:solidFill>
                          <a:effectLst/>
                          <a:latin typeface="Open Sans" panose="020B0606030504020204" pitchFamily="34" charset="0"/>
                        </a:rPr>
                        <a:t>Children will be able to:</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Feel resilient and confident in their learning.</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Name and discuss different types of feelings and emotions.</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Learn and use strategies or skills in approaching challenges.</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Understand that they can make healthy choices.</a:t>
                      </a:r>
                    </a:p>
                    <a:p>
                      <a:pPr algn="l">
                        <a:buFont typeface="Arial" panose="020B0604020202020204" pitchFamily="34" charset="0"/>
                        <a:buChar char="•"/>
                      </a:pPr>
                      <a:r>
                        <a:rPr lang="en-GB" sz="900" b="0" i="0" dirty="0">
                          <a:solidFill>
                            <a:srgbClr val="333333"/>
                          </a:solidFill>
                          <a:effectLst/>
                          <a:latin typeface="Open Sans" panose="020B0606030504020204" pitchFamily="34" charset="0"/>
                        </a:rPr>
                        <a:t>Name and recognise how healthy choices can keep us well.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tc>
                  <a:txBody>
                    <a:bodyPr/>
                    <a:lstStyle/>
                    <a:p>
                      <a:pPr algn="ctr"/>
                      <a:r>
                        <a:rPr lang="en-US" sz="900" b="0" u="sng" dirty="0">
                          <a:solidFill>
                            <a:schemeClr val="tx1"/>
                          </a:solidFill>
                          <a:latin typeface="+mn-lt"/>
                          <a:cs typeface="Amatic SC" panose="00000500000000000000" pitchFamily="2" charset="-79"/>
                        </a:rPr>
                        <a:t>Growing and changing</a:t>
                      </a:r>
                    </a:p>
                    <a:p>
                      <a:pPr algn="l"/>
                      <a:r>
                        <a:rPr lang="en-GB" sz="800" b="0" i="0" dirty="0">
                          <a:solidFill>
                            <a:srgbClr val="333333"/>
                          </a:solidFill>
                          <a:effectLst/>
                          <a:latin typeface="Open Sans" panose="020B0606030504020204" pitchFamily="34" charset="0"/>
                        </a:rPr>
                        <a:t>Children will be able to:</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Understand that there are changes in nature and humans.</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Name the different stages in childhood and growing up.</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Understand that babies are made by a man and a woman.</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Use the correct vocabulary when naming the different parts of the body.</a:t>
                      </a:r>
                    </a:p>
                    <a:p>
                      <a:pPr algn="l">
                        <a:buFont typeface="Arial" panose="020B0604020202020204" pitchFamily="34" charset="0"/>
                        <a:buChar char="•"/>
                      </a:pPr>
                      <a:r>
                        <a:rPr lang="en-GB" sz="800" b="0" i="0" dirty="0">
                          <a:solidFill>
                            <a:srgbClr val="333333"/>
                          </a:solidFill>
                          <a:effectLst/>
                          <a:latin typeface="Open Sans" panose="020B0606030504020204" pitchFamily="34" charset="0"/>
                        </a:rPr>
                        <a:t>Know how to keep themselves safe.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extLst>
                  <a:ext uri="{0D108BD9-81ED-4DB2-BD59-A6C34878D82A}">
                    <a16:rowId xmlns:a16="http://schemas.microsoft.com/office/drawing/2014/main" val="4290435388"/>
                  </a:ext>
                </a:extLst>
              </a:tr>
              <a:tr h="2103636">
                <a:tc vMerge="1">
                  <a:txBody>
                    <a:bodyPr/>
                    <a:lstStyle/>
                    <a:p>
                      <a:pPr algn="ctr"/>
                      <a:r>
                        <a:rPr lang="en-US" sz="2400" b="1" dirty="0">
                          <a:latin typeface="Amatic SC" panose="00000500000000000000" pitchFamily="2" charset="-79"/>
                          <a:cs typeface="Amatic SC" panose="00000500000000000000" pitchFamily="2" charset="-79"/>
                        </a:rPr>
                        <a:t>Self -  Regulation</a:t>
                      </a:r>
                    </a:p>
                    <a:p>
                      <a:pPr algn="ctr"/>
                      <a:r>
                        <a:rPr lang="en-US" sz="1800" b="1" dirty="0">
                          <a:latin typeface="Amatic SC" panose="00000500000000000000" pitchFamily="2" charset="-79"/>
                          <a:cs typeface="Amatic SC" panose="00000500000000000000" pitchFamily="2" charset="-79"/>
                        </a:rPr>
                        <a:t>Link to Behaviour for Learning  </a:t>
                      </a:r>
                      <a:endParaRPr lang="en-GB" sz="1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marL="0" indent="0" algn="l">
                        <a:buFont typeface="Wingdings" panose="05000000000000000000" pitchFamily="2" charset="2"/>
                        <a:buNone/>
                      </a:pPr>
                      <a:r>
                        <a:rPr lang="en-US" sz="900" dirty="0">
                          <a:solidFill>
                            <a:schemeClr val="tx1"/>
                          </a:solidFill>
                          <a:latin typeface="+mn-lt"/>
                          <a:cs typeface="RM Typerighter old" panose="00000400000000000000" pitchFamily="2" charset="-79"/>
                        </a:rPr>
                        <a:t>Show an understanding of their own feelings and those of others, and begin to </a:t>
                      </a:r>
                      <a:r>
                        <a:rPr lang="en-US" sz="900" b="1" dirty="0">
                          <a:solidFill>
                            <a:schemeClr val="tx1"/>
                          </a:solidFill>
                          <a:latin typeface="+mn-lt"/>
                          <a:cs typeface="RM Typerighter old" panose="00000400000000000000" pitchFamily="2" charset="-79"/>
                        </a:rPr>
                        <a:t>regulate their </a:t>
                      </a:r>
                      <a:r>
                        <a:rPr lang="en-US" sz="900" b="1" dirty="0" err="1">
                          <a:solidFill>
                            <a:schemeClr val="tx1"/>
                          </a:solidFill>
                          <a:latin typeface="+mn-lt"/>
                          <a:cs typeface="RM Typerighter old" panose="00000400000000000000" pitchFamily="2" charset="-79"/>
                        </a:rPr>
                        <a:t>behaviour</a:t>
                      </a:r>
                      <a:r>
                        <a:rPr lang="en-US" sz="900" b="1" dirty="0">
                          <a:solidFill>
                            <a:schemeClr val="tx1"/>
                          </a:solidFill>
                          <a:latin typeface="+mn-lt"/>
                          <a:cs typeface="RM Typerighter old" panose="00000400000000000000" pitchFamily="2" charset="-79"/>
                        </a:rPr>
                        <a:t> accordingly</a:t>
                      </a:r>
                      <a:r>
                        <a:rPr lang="en-US" sz="900" dirty="0">
                          <a:solidFill>
                            <a:schemeClr val="tx1"/>
                          </a:solidFill>
                          <a:latin typeface="+mn-lt"/>
                          <a:cs typeface="RM Typerighter old" panose="00000400000000000000" pitchFamily="2" charset="-79"/>
                        </a:rPr>
                        <a:t>. Set and work towards simple goals, being able to wait for what they want and </a:t>
                      </a:r>
                      <a:r>
                        <a:rPr lang="en-US" sz="900" b="1" dirty="0">
                          <a:solidFill>
                            <a:schemeClr val="tx1"/>
                          </a:solidFill>
                          <a:latin typeface="+mn-lt"/>
                          <a:cs typeface="RM Typerighter old" panose="00000400000000000000" pitchFamily="2" charset="-79"/>
                        </a:rPr>
                        <a:t>control their immediate impulses when appropriate</a:t>
                      </a:r>
                      <a:r>
                        <a:rPr lang="en-US" sz="900" dirty="0">
                          <a:solidFill>
                            <a:schemeClr val="tx1"/>
                          </a:solidFill>
                          <a:latin typeface="+mn-lt"/>
                          <a:cs typeface="RM Typerighter old" panose="00000400000000000000" pitchFamily="2" charset="-79"/>
                        </a:rPr>
                        <a:t>. Give </a:t>
                      </a:r>
                      <a:r>
                        <a:rPr lang="en-US" sz="900" b="1" dirty="0">
                          <a:solidFill>
                            <a:schemeClr val="tx1"/>
                          </a:solidFill>
                          <a:latin typeface="+mn-lt"/>
                          <a:cs typeface="RM Typerighter old" panose="00000400000000000000" pitchFamily="2" charset="-79"/>
                        </a:rPr>
                        <a:t>focused attention to what the teacher says</a:t>
                      </a:r>
                      <a:r>
                        <a:rPr lang="en-US" sz="900" dirty="0">
                          <a:solidFill>
                            <a:schemeClr val="tx1"/>
                          </a:solidFill>
                          <a:latin typeface="+mn-lt"/>
                          <a:cs typeface="RM Typerighter old" panose="00000400000000000000" pitchFamily="2" charset="-79"/>
                        </a:rPr>
                        <a:t>, responding appropriately even when engaged in activity, and show an ability to follow instructions involving several ideas or actions.</a:t>
                      </a:r>
                    </a:p>
                    <a:p>
                      <a:pPr marL="0" indent="0" algn="l">
                        <a:buFont typeface="Wingdings" panose="05000000000000000000" pitchFamily="2" charset="2"/>
                        <a:buNone/>
                      </a:pPr>
                      <a:endParaRPr lang="en-US" sz="800" dirty="0">
                        <a:solidFill>
                          <a:schemeClr val="tx1"/>
                        </a:solidFill>
                        <a:latin typeface="+mn-lt"/>
                        <a:cs typeface="RM Typerighter old" panose="00000400000000000000" pitchFamily="2" charset="-79"/>
                      </a:endParaRP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Controlling own feelings and </a:t>
                      </a:r>
                      <a:r>
                        <a:rPr lang="en-US" sz="800" b="1" i="0" kern="1200" dirty="0" err="1">
                          <a:solidFill>
                            <a:schemeClr val="bg1">
                              <a:lumMod val="50000"/>
                            </a:schemeClr>
                          </a:solidFill>
                          <a:effectLst/>
                          <a:latin typeface="+mn-lt"/>
                          <a:ea typeface="+mn-ea"/>
                          <a:cs typeface="+mn-cs"/>
                        </a:rPr>
                        <a:t>behaviours</a:t>
                      </a:r>
                      <a:endParaRPr lang="en-US" sz="800" b="1" i="0" kern="1200" dirty="0">
                        <a:solidFill>
                          <a:schemeClr val="bg1">
                            <a:lumMod val="50000"/>
                          </a:schemeClr>
                        </a:solidFill>
                        <a:effectLst/>
                        <a:latin typeface="+mn-lt"/>
                        <a:ea typeface="+mn-ea"/>
                        <a:cs typeface="+mn-cs"/>
                      </a:endParaRP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Applying </a:t>
                      </a:r>
                      <a:r>
                        <a:rPr lang="en-US" sz="800" b="1" i="0" kern="1200" dirty="0" err="1">
                          <a:solidFill>
                            <a:schemeClr val="bg1">
                              <a:lumMod val="50000"/>
                            </a:schemeClr>
                          </a:solidFill>
                          <a:effectLst/>
                          <a:latin typeface="+mn-lt"/>
                          <a:ea typeface="+mn-ea"/>
                          <a:cs typeface="+mn-cs"/>
                        </a:rPr>
                        <a:t>personalised</a:t>
                      </a:r>
                      <a:r>
                        <a:rPr lang="en-US" sz="800" b="1" i="0" kern="1200" dirty="0">
                          <a:solidFill>
                            <a:schemeClr val="bg1">
                              <a:lumMod val="50000"/>
                            </a:schemeClr>
                          </a:solidFill>
                          <a:effectLst/>
                          <a:latin typeface="+mn-lt"/>
                          <a:ea typeface="+mn-ea"/>
                          <a:cs typeface="+mn-cs"/>
                        </a:rPr>
                        <a:t> strategies to return to a state of calm</a:t>
                      </a: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Being able to curb impulsive </a:t>
                      </a:r>
                      <a:r>
                        <a:rPr lang="en-US" sz="800" b="1" i="0" kern="1200" dirty="0" err="1">
                          <a:solidFill>
                            <a:schemeClr val="bg1">
                              <a:lumMod val="50000"/>
                            </a:schemeClr>
                          </a:solidFill>
                          <a:effectLst/>
                          <a:latin typeface="+mn-lt"/>
                          <a:ea typeface="+mn-ea"/>
                          <a:cs typeface="+mn-cs"/>
                        </a:rPr>
                        <a:t>behaviours</a:t>
                      </a:r>
                      <a:endParaRPr lang="en-US" sz="800" b="1" i="0" kern="1200" dirty="0">
                        <a:solidFill>
                          <a:schemeClr val="bg1">
                            <a:lumMod val="50000"/>
                          </a:schemeClr>
                        </a:solidFill>
                        <a:effectLst/>
                        <a:latin typeface="+mn-lt"/>
                        <a:ea typeface="+mn-ea"/>
                        <a:cs typeface="+mn-cs"/>
                      </a:endParaRP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Being able to concentrate on a task</a:t>
                      </a: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Being able to ignore distractions</a:t>
                      </a: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Behaving in ways that are pro-social</a:t>
                      </a: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Planning</a:t>
                      </a: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Thinking before acting</a:t>
                      </a: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Delaying gratification</a:t>
                      </a:r>
                    </a:p>
                    <a:p>
                      <a:pPr marL="171450" indent="-171450" algn="l">
                        <a:buFont typeface="Wingdings" panose="05000000000000000000" pitchFamily="2" charset="2"/>
                        <a:buChar char="ü"/>
                      </a:pPr>
                      <a:r>
                        <a:rPr lang="en-US" sz="800" b="1" i="0" kern="1200" dirty="0">
                          <a:solidFill>
                            <a:schemeClr val="bg1">
                              <a:lumMod val="50000"/>
                            </a:schemeClr>
                          </a:solidFill>
                          <a:effectLst/>
                          <a:latin typeface="+mn-lt"/>
                          <a:ea typeface="+mn-ea"/>
                          <a:cs typeface="+mn-cs"/>
                        </a:rPr>
                        <a:t>Persisting in the face of difficulty.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lnT w="12700" cap="flat" cmpd="sng" algn="ctr">
                      <a:solidFill>
                        <a:schemeClr val="tx1"/>
                      </a:solidFill>
                      <a:prstDash val="solid"/>
                      <a:round/>
                      <a:headEnd type="none" w="med" len="med"/>
                      <a:tailEnd type="none" w="med" len="med"/>
                    </a:lnT>
                  </a:tcPr>
                </a:tc>
                <a:tc hMerge="1">
                  <a:txBody>
                    <a:bodyPr/>
                    <a:lstStyle/>
                    <a:p>
                      <a:pPr algn="ctr"/>
                      <a:endParaRPr lang="en-GB" sz="1400" dirty="0">
                        <a:latin typeface="Amatic SC" panose="00000500000000000000" pitchFamily="2" charset="-79"/>
                        <a:cs typeface="Amatic SC" panose="00000500000000000000" pitchFamily="2" charset="-79"/>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EFFF"/>
                    </a:solidFill>
                  </a:tcPr>
                </a:tc>
                <a:tc gridSpan="4">
                  <a:txBody>
                    <a:bodyPr/>
                    <a:lstStyle/>
                    <a:p>
                      <a:pPr algn="ctr"/>
                      <a:r>
                        <a:rPr lang="en-US" sz="1000" b="0" i="1" kern="1200" dirty="0">
                          <a:solidFill>
                            <a:schemeClr val="tx1"/>
                          </a:solidFill>
                          <a:effectLst/>
                          <a:latin typeface="+mn-lt"/>
                          <a:ea typeface="+mn-ea"/>
                          <a:cs typeface="+mn-cs"/>
                        </a:rPr>
                        <a:t>“Self-regulatory skills can be defined as the ability of children to manage their own </a:t>
                      </a:r>
                      <a:r>
                        <a:rPr lang="en-US" sz="1000" b="0" i="1" kern="1200" dirty="0" err="1">
                          <a:solidFill>
                            <a:schemeClr val="tx1"/>
                          </a:solidFill>
                          <a:effectLst/>
                          <a:latin typeface="+mn-lt"/>
                          <a:ea typeface="+mn-ea"/>
                          <a:cs typeface="+mn-cs"/>
                        </a:rPr>
                        <a:t>behaviour</a:t>
                      </a:r>
                      <a:r>
                        <a:rPr lang="en-US" sz="1000" b="0" i="1" kern="1200" dirty="0">
                          <a:solidFill>
                            <a:schemeClr val="tx1"/>
                          </a:solidFill>
                          <a:effectLst/>
                          <a:latin typeface="+mn-lt"/>
                          <a:ea typeface="+mn-ea"/>
                          <a:cs typeface="+mn-cs"/>
                        </a:rPr>
                        <a:t> and aspects of their learning. In the early years, efforts to develop self-regulation often seek to improve levels of self-control and reduce impulsivity. Activities typically include supporting children in articulating their plans and learning strategies and reviewing what they have done.” Education Endowment Foundation</a:t>
                      </a:r>
                      <a:r>
                        <a:rPr lang="en-US" sz="1050" b="0" i="1" kern="1200" dirty="0">
                          <a:solidFill>
                            <a:schemeClr val="tx1"/>
                          </a:solidFill>
                          <a:effectLst/>
                          <a:latin typeface="+mn-lt"/>
                          <a:ea typeface="+mn-ea"/>
                          <a:cs typeface="+mn-cs"/>
                        </a:rPr>
                        <a:t>.</a:t>
                      </a:r>
                    </a:p>
                    <a:p>
                      <a:pPr algn="ctr"/>
                      <a:endParaRPr lang="en-US" sz="1050" b="0" i="1"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80869022"/>
                  </a:ext>
                </a:extLst>
              </a:tr>
            </a:tbl>
          </a:graphicData>
        </a:graphic>
      </p:graphicFrame>
      <p:pic>
        <p:nvPicPr>
          <p:cNvPr id="9" name="Picture 8">
            <a:extLst>
              <a:ext uri="{FF2B5EF4-FFF2-40B4-BE49-F238E27FC236}">
                <a16:creationId xmlns:a16="http://schemas.microsoft.com/office/drawing/2014/main" id="{22D24B6A-CE47-4BC3-8F43-9D9AE2293426}"/>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220450" y="5818488"/>
            <a:ext cx="784172" cy="784172"/>
          </a:xfrm>
          <a:prstGeom prst="rect">
            <a:avLst/>
          </a:prstGeom>
        </p:spPr>
      </p:pic>
      <p:sp>
        <p:nvSpPr>
          <p:cNvPr id="7" name="TextBox 6">
            <a:extLst>
              <a:ext uri="{FF2B5EF4-FFF2-40B4-BE49-F238E27FC236}">
                <a16:creationId xmlns:a16="http://schemas.microsoft.com/office/drawing/2014/main" id="{07040BD5-019E-4D00-8E26-D63E6F2575FD}"/>
              </a:ext>
            </a:extLst>
          </p:cNvPr>
          <p:cNvSpPr txBox="1"/>
          <p:nvPr/>
        </p:nvSpPr>
        <p:spPr>
          <a:xfrm>
            <a:off x="7087487" y="5990772"/>
            <a:ext cx="3791350" cy="400110"/>
          </a:xfrm>
          <a:prstGeom prst="rect">
            <a:avLst/>
          </a:prstGeom>
          <a:noFill/>
        </p:spPr>
        <p:txBody>
          <a:bodyPr wrap="square">
            <a:spAutoFit/>
          </a:bodyPr>
          <a:lstStyle/>
          <a:p>
            <a:pPr algn="ctr"/>
            <a:r>
              <a:rPr lang="en-US" sz="1000" b="0" i="1" dirty="0">
                <a:solidFill>
                  <a:schemeClr val="bg1">
                    <a:lumMod val="50000"/>
                  </a:schemeClr>
                </a:solidFill>
                <a:effectLst/>
              </a:rPr>
              <a:t>We understand that children develop in individual ways and at varying rates –  physically, cognitively, linguistically, socially and emotionally.</a:t>
            </a:r>
            <a:endParaRPr lang="en-GB" sz="1000" i="1" dirty="0">
              <a:solidFill>
                <a:schemeClr val="bg1">
                  <a:lumMod val="50000"/>
                </a:schemeClr>
              </a:solidFill>
            </a:endParaRPr>
          </a:p>
        </p:txBody>
      </p:sp>
      <p:pic>
        <p:nvPicPr>
          <p:cNvPr id="10" name="Picture 9">
            <a:extLst>
              <a:ext uri="{FF2B5EF4-FFF2-40B4-BE49-F238E27FC236}">
                <a16:creationId xmlns:a16="http://schemas.microsoft.com/office/drawing/2014/main" id="{0BF8ACDF-BB91-4082-80EE-CECDCE9817C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555112" y="49995"/>
            <a:ext cx="417124" cy="417124"/>
          </a:xfrm>
          <a:prstGeom prst="rect">
            <a:avLst/>
          </a:prstGeom>
        </p:spPr>
      </p:pic>
    </p:spTree>
    <p:extLst>
      <p:ext uri="{BB962C8B-B14F-4D97-AF65-F5344CB8AC3E}">
        <p14:creationId xmlns:p14="http://schemas.microsoft.com/office/powerpoint/2010/main" val="1440818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1198739067"/>
              </p:ext>
            </p:extLst>
          </p:nvPr>
        </p:nvGraphicFramePr>
        <p:xfrm>
          <a:off x="472644" y="500600"/>
          <a:ext cx="11459371" cy="6145070"/>
        </p:xfrm>
        <a:graphic>
          <a:graphicData uri="http://schemas.openxmlformats.org/drawingml/2006/table">
            <a:tbl>
              <a:tblPr firstRow="1" bandRow="1">
                <a:tableStyleId>{5C22544A-7EE6-4342-B048-85BDC9FD1C3A}</a:tableStyleId>
              </a:tblPr>
              <a:tblGrid>
                <a:gridCol w="1579440">
                  <a:extLst>
                    <a:ext uri="{9D8B030D-6E8A-4147-A177-3AD203B41FA5}">
                      <a16:colId xmlns:a16="http://schemas.microsoft.com/office/drawing/2014/main" val="385991600"/>
                    </a:ext>
                  </a:extLst>
                </a:gridCol>
                <a:gridCol w="1694666">
                  <a:extLst>
                    <a:ext uri="{9D8B030D-6E8A-4147-A177-3AD203B41FA5}">
                      <a16:colId xmlns:a16="http://schemas.microsoft.com/office/drawing/2014/main" val="2865123548"/>
                    </a:ext>
                  </a:extLst>
                </a:gridCol>
                <a:gridCol w="1637053">
                  <a:extLst>
                    <a:ext uri="{9D8B030D-6E8A-4147-A177-3AD203B41FA5}">
                      <a16:colId xmlns:a16="http://schemas.microsoft.com/office/drawing/2014/main" val="872926247"/>
                    </a:ext>
                  </a:extLst>
                </a:gridCol>
                <a:gridCol w="1637053">
                  <a:extLst>
                    <a:ext uri="{9D8B030D-6E8A-4147-A177-3AD203B41FA5}">
                      <a16:colId xmlns:a16="http://schemas.microsoft.com/office/drawing/2014/main" val="1315738151"/>
                    </a:ext>
                  </a:extLst>
                </a:gridCol>
                <a:gridCol w="1637053">
                  <a:extLst>
                    <a:ext uri="{9D8B030D-6E8A-4147-A177-3AD203B41FA5}">
                      <a16:colId xmlns:a16="http://schemas.microsoft.com/office/drawing/2014/main" val="2709165749"/>
                    </a:ext>
                  </a:extLst>
                </a:gridCol>
                <a:gridCol w="1637053">
                  <a:extLst>
                    <a:ext uri="{9D8B030D-6E8A-4147-A177-3AD203B41FA5}">
                      <a16:colId xmlns:a16="http://schemas.microsoft.com/office/drawing/2014/main" val="2335150482"/>
                    </a:ext>
                  </a:extLst>
                </a:gridCol>
                <a:gridCol w="1637053">
                  <a:extLst>
                    <a:ext uri="{9D8B030D-6E8A-4147-A177-3AD203B41FA5}">
                      <a16:colId xmlns:a16="http://schemas.microsoft.com/office/drawing/2014/main" val="4046203905"/>
                    </a:ext>
                  </a:extLst>
                </a:gridCol>
              </a:tblGrid>
              <a:tr h="460550">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dirty="0">
                          <a:solidFill>
                            <a:schemeClr val="bg1">
                              <a:lumMod val="50000"/>
                            </a:schemeClr>
                          </a:solidFill>
                          <a:latin typeface="Amatic SC" panose="00000500000000000000" pitchFamily="2" charset="-79"/>
                          <a:cs typeface="Amatic SC" panose="00000500000000000000" pitchFamily="2" charset="-79"/>
                        </a:rPr>
                        <a:t>Autumn 1</a:t>
                      </a:r>
                      <a:endParaRPr lang="en-GB" sz="1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latin typeface="Amatic SC" panose="00000500000000000000" pitchFamily="2" charset="-79"/>
                          <a:cs typeface="Amatic SC" panose="00000500000000000000" pitchFamily="2" charset="-79"/>
                        </a:rPr>
                        <a:t>Autumn 2</a:t>
                      </a:r>
                      <a:endParaRPr lang="en-GB" sz="1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800" dirty="0">
                          <a:solidFill>
                            <a:schemeClr val="bg1">
                              <a:lumMod val="50000"/>
                            </a:schemeClr>
                          </a:solidFill>
                          <a:latin typeface="Amatic SC" panose="00000500000000000000" pitchFamily="2" charset="-79"/>
                          <a:cs typeface="Amatic SC" panose="00000500000000000000" pitchFamily="2" charset="-79"/>
                        </a:rPr>
                        <a:t>Spring 1</a:t>
                      </a:r>
                      <a:endParaRPr lang="en-GB" sz="1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800" dirty="0">
                          <a:solidFill>
                            <a:schemeClr val="bg1">
                              <a:lumMod val="50000"/>
                            </a:schemeClr>
                          </a:solidFill>
                          <a:latin typeface="Amatic SC" panose="00000500000000000000" pitchFamily="2" charset="-79"/>
                          <a:cs typeface="Amatic SC" panose="00000500000000000000" pitchFamily="2" charset="-79"/>
                        </a:rPr>
                        <a:t>Spring 2</a:t>
                      </a:r>
                      <a:endParaRPr lang="en-GB" sz="1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800" dirty="0">
                          <a:solidFill>
                            <a:schemeClr val="bg1">
                              <a:lumMod val="50000"/>
                            </a:schemeClr>
                          </a:solidFill>
                          <a:latin typeface="Amatic SC" panose="00000500000000000000" pitchFamily="2" charset="-79"/>
                          <a:cs typeface="Amatic SC" panose="00000500000000000000" pitchFamily="2" charset="-79"/>
                        </a:rPr>
                        <a:t>Summer 2</a:t>
                      </a:r>
                      <a:endParaRPr lang="en-GB" sz="1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800" dirty="0">
                          <a:solidFill>
                            <a:schemeClr val="bg1">
                              <a:lumMod val="50000"/>
                            </a:schemeClr>
                          </a:solidFill>
                          <a:latin typeface="Amatic SC" panose="00000500000000000000" pitchFamily="2" charset="-79"/>
                          <a:cs typeface="Amatic SC" panose="00000500000000000000" pitchFamily="2" charset="-79"/>
                        </a:rPr>
                        <a:t>Summer 1</a:t>
                      </a:r>
                      <a:endParaRPr lang="en-GB" sz="1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a:latin typeface="Amatic SC" panose="00000500000000000000" pitchFamily="2" charset="-79"/>
                          <a:cs typeface="Amatic SC" panose="00000500000000000000" pitchFamily="2" charset="-79"/>
                        </a:rPr>
                        <a:t>Where do I belong?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WHAT SHALL WE CELEBRATE?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a:latin typeface="Amatic SC" panose="00000500000000000000" pitchFamily="2" charset="-79"/>
                          <a:cs typeface="Amatic SC" panose="00000500000000000000" pitchFamily="2" charset="-79"/>
                        </a:rPr>
                        <a:t>WHO LIVES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WHERE SHALL WE 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matic SC" panose="00000500000000000000" pitchFamily="2" charset="-79"/>
                          <a:cs typeface="Amatic SC" panose="00000500000000000000" pitchFamily="2" charset="-79"/>
                        </a:rPr>
                        <a:t>HOW DOES IT GROW?</a:t>
                      </a:r>
                    </a:p>
                    <a:p>
                      <a:pPr algn="ct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matic SC" panose="00000500000000000000" pitchFamily="2" charset="-79"/>
                          <a:cs typeface="Amatic SC" panose="00000500000000000000" pitchFamily="2" charset="-79"/>
                        </a:rPr>
                        <a:t>Why do we needs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422123">
                <a:tc rowSpan="4">
                  <a:txBody>
                    <a:bodyPr/>
                    <a:lstStyle/>
                    <a:p>
                      <a:pPr algn="ctr"/>
                      <a:r>
                        <a:rPr lang="en-US" sz="2000" b="1" dirty="0">
                          <a:latin typeface="Amatic SC" panose="00000500000000000000" pitchFamily="2" charset="-79"/>
                          <a:cs typeface="Amatic SC" panose="00000500000000000000" pitchFamily="2" charset="-79"/>
                        </a:rPr>
                        <a:t>Physical development </a:t>
                      </a: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r>
                        <a:rPr lang="en-US" sz="3200" b="0" dirty="0">
                          <a:latin typeface="Amatic SC" panose="00000500000000000000" pitchFamily="2" charset="-79"/>
                          <a:cs typeface="Amatic SC" panose="00000500000000000000" pitchFamily="2" charset="-79"/>
                        </a:rPr>
                        <a:t>Fine motor </a:t>
                      </a:r>
                    </a:p>
                    <a:p>
                      <a:pPr algn="ctr"/>
                      <a:r>
                        <a:rPr lang="en-US" sz="700" dirty="0"/>
                        <a:t>Continuously check the process of children’s handwriting (pencil grip and letter formation, including directionality). Provide extra help and guidance when needed.</a:t>
                      </a:r>
                    </a:p>
                    <a:p>
                      <a:pPr algn="ctr"/>
                      <a:endParaRPr lang="en-US" sz="800" dirty="0"/>
                    </a:p>
                    <a:p>
                      <a:pPr algn="ctr"/>
                      <a:r>
                        <a:rPr lang="en-US" sz="1400" b="1" dirty="0">
                          <a:solidFill>
                            <a:srgbClr val="CC66FF"/>
                          </a:solidFill>
                          <a:latin typeface="Amatic SC" panose="00000500000000000000" pitchFamily="2" charset="-79"/>
                          <a:cs typeface="Amatic SC" panose="00000500000000000000" pitchFamily="2" charset="-79"/>
                        </a:rPr>
                        <a:t>Daily opportunities for Fine Motor Activities in the provision</a:t>
                      </a:r>
                    </a:p>
                    <a:p>
                      <a:pPr algn="ctr"/>
                      <a:r>
                        <a:rPr lang="en-US" sz="1400" b="1" dirty="0">
                          <a:solidFill>
                            <a:srgbClr val="CC66FF"/>
                          </a:solidFill>
                          <a:latin typeface="Amatic SC" panose="00000500000000000000" pitchFamily="2" charset="-79"/>
                          <a:cs typeface="Amatic SC" panose="00000500000000000000" pitchFamily="2" charset="-79"/>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0" dirty="0">
                          <a:latin typeface="Amatic SC" panose="00000500000000000000" pitchFamily="2" charset="-79"/>
                          <a:cs typeface="Amatic SC" panose="00000500000000000000" pitchFamily="2" charset="-79"/>
                        </a:rPr>
                        <a:t>Gross motor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800" b="0" dirty="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CC66FF"/>
                          </a:solidFill>
                          <a:latin typeface="Amatic SC" panose="00000500000000000000" pitchFamily="2" charset="-79"/>
                          <a:cs typeface="Amatic SC" panose="00000500000000000000" pitchFamily="2" charset="-79"/>
                        </a:rPr>
                        <a:t>Follow Real PE Units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l"/>
                      <a:r>
                        <a:rPr lang="en-US" sz="1050" dirty="0"/>
                        <a:t>Physical activity is </a:t>
                      </a:r>
                      <a:r>
                        <a:rPr lang="en-US" sz="1050" b="1" dirty="0"/>
                        <a:t>vital</a:t>
                      </a:r>
                      <a:r>
                        <a:rPr lang="en-US" sz="1050" dirty="0"/>
                        <a:t> in children’s all-round development, enabling them to </a:t>
                      </a:r>
                      <a:r>
                        <a:rPr lang="en-US" sz="1050" b="1" dirty="0"/>
                        <a:t>pursue happy, healthy and active lives</a:t>
                      </a:r>
                      <a:r>
                        <a:rPr lang="en-US" sz="1050" dirty="0"/>
                        <a:t>. Gross &amp; fine motor experiences develop incrementally throughout early childhood, starting with </a:t>
                      </a:r>
                      <a:r>
                        <a:rPr lang="en-US" sz="1050" b="1" dirty="0"/>
                        <a:t>sensory explorations </a:t>
                      </a:r>
                      <a:r>
                        <a:rPr lang="en-US" sz="1050" dirty="0"/>
                        <a:t>and the development of a </a:t>
                      </a:r>
                      <a:r>
                        <a:rPr lang="en-US" sz="1050" b="1" dirty="0"/>
                        <a:t>child’s strength, co-ordination and positional awareness </a:t>
                      </a:r>
                      <a:r>
                        <a:rPr lang="en-US" sz="1050" dirty="0"/>
                        <a:t>through tummy time, crawling and play movement with both objects and adults. By creating games and providing opportunities for play both indoors and outdoors, adults can support children to develop their </a:t>
                      </a:r>
                      <a:r>
                        <a:rPr lang="en-US" sz="1050" b="1" dirty="0"/>
                        <a:t>core strength, stability, balance, spatial awareness</a:t>
                      </a:r>
                      <a:r>
                        <a:rPr lang="en-US" sz="1050" dirty="0"/>
                        <a:t>, co-ordination and agility. Gross motor skills provide the foundation for developing healthy bodies and social and emotional well-being. </a:t>
                      </a:r>
                      <a:r>
                        <a:rPr lang="en-US" sz="1050" b="1" dirty="0"/>
                        <a:t>Fine motor control and precision helps with hand-eye co-ordination</a:t>
                      </a:r>
                      <a:r>
                        <a:rPr lang="en-US" sz="1050" dirty="0"/>
                        <a:t>, which is later linked to </a:t>
                      </a:r>
                      <a:r>
                        <a:rPr lang="en-US" sz="1050" b="1" dirty="0"/>
                        <a:t>early literacy</a:t>
                      </a:r>
                      <a:r>
                        <a:rPr lang="en-US" sz="1050" dirty="0"/>
                        <a:t>. Repeated and varied opportunities to explore and play with small world activities, puzzles, arts and crafts and the practice of using small tools, allow children to develop </a:t>
                      </a:r>
                      <a:r>
                        <a:rPr lang="en-US" sz="1050" b="1" dirty="0"/>
                        <a:t>proficiency, control&amp; confidence.</a:t>
                      </a:r>
                      <a:endParaRPr lang="en-US" sz="105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773595032"/>
                  </a:ext>
                </a:extLst>
              </a:tr>
              <a:tr h="989017">
                <a:tc vMerge="1">
                  <a:txBody>
                    <a:bodyPr/>
                    <a:lstStyle/>
                    <a:p>
                      <a:pPr algn="ctr"/>
                      <a:r>
                        <a:rPr lang="en-US" sz="4000" b="0" dirty="0">
                          <a:latin typeface="Amatic SC" panose="00000500000000000000" pitchFamily="2" charset="-79"/>
                          <a:cs typeface="Amatic SC" panose="00000500000000000000" pitchFamily="2" charset="-79"/>
                        </a:rPr>
                        <a:t>Fine motor </a:t>
                      </a:r>
                      <a:endParaRPr lang="en-GB" sz="4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dirty="0">
                          <a:solidFill>
                            <a:schemeClr val="tx1"/>
                          </a:solidFill>
                          <a:latin typeface="+mn-lt"/>
                          <a:cs typeface="Amatic SC" panose="00000500000000000000" pitchFamily="2" charset="-79"/>
                        </a:rPr>
                        <a:t>Threading, cutting, weaving, playdough, Fine Motor activities. </a:t>
                      </a:r>
                    </a:p>
                    <a:p>
                      <a:pPr algn="ctr"/>
                      <a:r>
                        <a:rPr lang="en-US" sz="800" dirty="0">
                          <a:solidFill>
                            <a:schemeClr val="tx1"/>
                          </a:solidFill>
                        </a:rPr>
                        <a:t>Manipulate objects with good fine motor skills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rPr>
                        <a:t>Draw lines and circles using gross motor movements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rPr>
                        <a:t>Hold pencil/paint brush beyond whole hand grasp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Pencil Grip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Woodwork tools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Drawing messages in the message </a:t>
                      </a:r>
                      <a:r>
                        <a:rPr lang="en-US" sz="800" dirty="0" err="1">
                          <a:solidFill>
                            <a:schemeClr val="tx1"/>
                          </a:solidFill>
                          <a:latin typeface="+mn-lt"/>
                          <a:cs typeface="Amatic SC" panose="00000500000000000000" pitchFamily="2" charset="-79"/>
                        </a:rPr>
                        <a:t>centre</a:t>
                      </a: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800" dirty="0">
                          <a:solidFill>
                            <a:schemeClr val="tx1"/>
                          </a:solidFill>
                          <a:latin typeface="+mn-lt"/>
                          <a:cs typeface="Amatic SC" panose="00000500000000000000" pitchFamily="2" charset="-79"/>
                        </a:rPr>
                        <a:t>Threading, cutting, weaving, playdough, Fine Motor activities.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rPr>
                        <a:t>Develop muscle tone to put pencil pressure on paper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rPr>
                        <a:t>Use tools to effect changes to materials Show preference for dominant hand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Engage children in structured activities: guide them in what to draw, write or copy. Teach and model correct letter formation.</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Threading, cutting, weaving, playdough, Fine Motor activities. </a:t>
                      </a:r>
                    </a:p>
                    <a:p>
                      <a:pPr algn="ctr"/>
                      <a:r>
                        <a:rPr lang="en-US" sz="800" dirty="0">
                          <a:solidFill>
                            <a:schemeClr val="tx1"/>
                          </a:solidFill>
                        </a:rPr>
                        <a:t>Begin to form letters correctly Handle tools, objects, construction and malleable materials with increasing control</a:t>
                      </a:r>
                    </a:p>
                    <a:p>
                      <a:pPr algn="ctr"/>
                      <a:r>
                        <a:rPr lang="en-US" sz="800" dirty="0"/>
                        <a:t>Encourage children to draw freely.</a:t>
                      </a:r>
                    </a:p>
                    <a:p>
                      <a:pPr algn="ctr"/>
                      <a:r>
                        <a:rPr lang="en-US" sz="800" b="0" i="0" kern="1200" dirty="0">
                          <a:solidFill>
                            <a:schemeClr val="dk1"/>
                          </a:solidFill>
                          <a:effectLst/>
                          <a:latin typeface="+mn-lt"/>
                          <a:ea typeface="+mn-ea"/>
                          <a:cs typeface="+mn-cs"/>
                        </a:rPr>
                        <a:t>Holding Small Items </a:t>
                      </a:r>
                    </a:p>
                    <a:p>
                      <a:pPr algn="ctr"/>
                      <a:r>
                        <a:rPr lang="en-US" sz="800" b="0" i="0" kern="1200" dirty="0">
                          <a:solidFill>
                            <a:schemeClr val="dk1"/>
                          </a:solidFill>
                          <a:effectLst/>
                          <a:latin typeface="+mn-lt"/>
                          <a:ea typeface="+mn-ea"/>
                          <a:cs typeface="+mn-cs"/>
                        </a:rPr>
                        <a:t>Button Clothing </a:t>
                      </a:r>
                    </a:p>
                    <a:p>
                      <a:pPr algn="ctr"/>
                      <a:r>
                        <a:rPr lang="en-US" sz="800" b="0" i="0" kern="1200" dirty="0">
                          <a:solidFill>
                            <a:schemeClr val="dk1"/>
                          </a:solidFill>
                          <a:effectLst/>
                          <a:latin typeface="+mn-lt"/>
                          <a:ea typeface="+mn-ea"/>
                          <a:cs typeface="+mn-cs"/>
                        </a:rPr>
                        <a:t>Small items to glue</a:t>
                      </a:r>
                    </a:p>
                    <a:p>
                      <a:pPr algn="ctr"/>
                      <a:r>
                        <a:rPr lang="en-US" sz="800" b="0" i="0" kern="1200" dirty="0">
                          <a:solidFill>
                            <a:schemeClr val="dk1"/>
                          </a:solidFill>
                          <a:effectLst/>
                          <a:latin typeface="+mn-lt"/>
                          <a:ea typeface="+mn-ea"/>
                          <a:cs typeface="+mn-cs"/>
                        </a:rPr>
                        <a:t>Thin paint brushes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Threading, cutting, weaving, playdough, Fine Motor activities. </a:t>
                      </a:r>
                    </a:p>
                    <a:p>
                      <a:pPr algn="ctr"/>
                      <a:r>
                        <a:rPr lang="en-US" sz="800" dirty="0">
                          <a:solidFill>
                            <a:schemeClr val="tx1"/>
                          </a:solidFill>
                        </a:rPr>
                        <a:t>Hold pencil effectively with comfortable grip Forms recognisable letters most correctly formed</a:t>
                      </a:r>
                    </a:p>
                    <a:p>
                      <a:pPr algn="ctr" fontAlgn="base"/>
                      <a:r>
                        <a:rPr lang="en-US" sz="800" b="0" i="0" kern="1200" dirty="0">
                          <a:solidFill>
                            <a:schemeClr val="dk1"/>
                          </a:solidFill>
                          <a:effectLst/>
                          <a:latin typeface="+mn-lt"/>
                          <a:ea typeface="+mn-ea"/>
                          <a:cs typeface="+mn-cs"/>
                        </a:rPr>
                        <a:t>Cut along a straight line with scissors </a:t>
                      </a:r>
                    </a:p>
                    <a:p>
                      <a:pPr algn="ctr" fontAlgn="base"/>
                      <a:r>
                        <a:rPr lang="en-US" sz="800" b="0" i="0" kern="1200" dirty="0">
                          <a:solidFill>
                            <a:schemeClr val="dk1"/>
                          </a:solidFill>
                          <a:effectLst/>
                          <a:latin typeface="+mn-lt"/>
                          <a:ea typeface="+mn-ea"/>
                          <a:cs typeface="+mn-cs"/>
                        </a:rPr>
                        <a:t>Start to cut along a curved line, like a circle</a:t>
                      </a:r>
                    </a:p>
                    <a:p>
                      <a:pPr algn="ctr" fontAlgn="base"/>
                      <a:r>
                        <a:rPr lang="en-US" sz="800" b="0" i="0" kern="1200" dirty="0">
                          <a:solidFill>
                            <a:schemeClr val="dk1"/>
                          </a:solidFill>
                          <a:effectLst/>
                          <a:latin typeface="+mn-lt"/>
                          <a:ea typeface="+mn-ea"/>
                          <a:cs typeface="+mn-cs"/>
                        </a:rPr>
                        <a:t>Link materials with split pins/ treasury tags </a:t>
                      </a:r>
                      <a:endParaRPr lang="en-US"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Threading, cutting, weaving, playdough, Fine Motor activities. </a:t>
                      </a:r>
                    </a:p>
                    <a:p>
                      <a:pPr algn="ctr"/>
                      <a:r>
                        <a:rPr lang="en-US" sz="800" dirty="0">
                          <a:solidFill>
                            <a:schemeClr val="tx1"/>
                          </a:solidFill>
                        </a:rPr>
                        <a:t>Develop pencil grip and letter formation continually </a:t>
                      </a:r>
                    </a:p>
                    <a:p>
                      <a:pPr algn="ctr" fontAlgn="base"/>
                      <a:r>
                        <a:rPr lang="en-US" sz="800" b="0" i="0" kern="1200" dirty="0">
                          <a:solidFill>
                            <a:schemeClr val="dk1"/>
                          </a:solidFill>
                          <a:effectLst/>
                          <a:latin typeface="+mn-lt"/>
                          <a:ea typeface="+mn-ea"/>
                          <a:cs typeface="+mn-cs"/>
                        </a:rPr>
                        <a:t>Use one hand consistently for fine motor tasks</a:t>
                      </a:r>
                    </a:p>
                    <a:p>
                      <a:pPr algn="ctr" fontAlgn="base"/>
                      <a:r>
                        <a:rPr lang="en-US" sz="800" b="0" i="0" kern="1200" dirty="0">
                          <a:solidFill>
                            <a:schemeClr val="dk1"/>
                          </a:solidFill>
                          <a:effectLst/>
                          <a:latin typeface="+mn-lt"/>
                          <a:ea typeface="+mn-ea"/>
                          <a:cs typeface="+mn-cs"/>
                        </a:rPr>
                        <a:t>Draw a cross</a:t>
                      </a:r>
                    </a:p>
                    <a:p>
                      <a:pPr algn="ctr" fontAlgn="base"/>
                      <a:r>
                        <a:rPr lang="en-US" sz="800" b="0" i="0" kern="1200" dirty="0">
                          <a:solidFill>
                            <a:schemeClr val="dk1"/>
                          </a:solidFill>
                          <a:effectLst/>
                          <a:latin typeface="+mn-lt"/>
                          <a:ea typeface="+mn-ea"/>
                          <a:cs typeface="+mn-cs"/>
                        </a:rPr>
                        <a:t>Develop confidence using woodwork tools and small nails and screws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Threading, cutting, weaving, playdough, Fine Motor activities. </a:t>
                      </a:r>
                    </a:p>
                    <a:p>
                      <a:pPr algn="ctr"/>
                      <a:r>
                        <a:rPr lang="en-GB" sz="800" dirty="0">
                          <a:solidFill>
                            <a:schemeClr val="tx1"/>
                          </a:solidFill>
                        </a:rPr>
                        <a:t>Form letters correctly</a:t>
                      </a:r>
                    </a:p>
                    <a:p>
                      <a:pPr algn="ctr" fontAlgn="base"/>
                      <a:r>
                        <a:rPr lang="en-US" sz="800" b="0" i="0" kern="1200" dirty="0">
                          <a:solidFill>
                            <a:schemeClr val="dk1"/>
                          </a:solidFill>
                          <a:effectLst/>
                          <a:latin typeface="+mn-lt"/>
                          <a:ea typeface="+mn-ea"/>
                          <a:cs typeface="+mn-cs"/>
                        </a:rPr>
                        <a:t>Copy a square Begin to draw diagonal lines, like in a triangle  Start to colour inside the lines of a picture</a:t>
                      </a:r>
                    </a:p>
                    <a:p>
                      <a:pPr algn="ctr" fontAlgn="base"/>
                      <a:r>
                        <a:rPr lang="en-US" sz="800" b="0" i="0" kern="1200" dirty="0">
                          <a:solidFill>
                            <a:schemeClr val="dk1"/>
                          </a:solidFill>
                          <a:effectLst/>
                          <a:latin typeface="+mn-lt"/>
                          <a:ea typeface="+mn-ea"/>
                          <a:cs typeface="+mn-cs"/>
                        </a:rPr>
                        <a:t>Start to draw pictures that are recognisable  </a:t>
                      </a:r>
                    </a:p>
                    <a:p>
                      <a:pPr algn="ctr" fontAlgn="base"/>
                      <a:r>
                        <a:rPr lang="en-US" sz="800" b="0" i="0" kern="1200" dirty="0">
                          <a:solidFill>
                            <a:schemeClr val="dk1"/>
                          </a:solidFill>
                          <a:effectLst/>
                          <a:latin typeface="+mn-lt"/>
                          <a:ea typeface="+mn-ea"/>
                          <a:cs typeface="+mn-cs"/>
                        </a:rPr>
                        <a:t>Build things with smaller linking blocks, such as Lego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98901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latin typeface="Amatic SC" panose="00000500000000000000" pitchFamily="2" charset="-79"/>
                          <a:cs typeface="Amatic SC" panose="00000500000000000000" pitchFamily="2" charset="-79"/>
                        </a:rPr>
                        <a:t>Gross motor </a:t>
                      </a:r>
                      <a:endParaRPr lang="en-GB" sz="4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dirty="0">
                          <a:solidFill>
                            <a:schemeClr val="tx1"/>
                          </a:solidFill>
                          <a:latin typeface="+mn-lt"/>
                          <a:cs typeface="Amatic SC" panose="00000500000000000000" pitchFamily="2" charset="-79"/>
                        </a:rPr>
                        <a:t>Cooperation games i.e. parachute games.</a:t>
                      </a:r>
                    </a:p>
                    <a:p>
                      <a:pPr algn="ctr"/>
                      <a:r>
                        <a:rPr lang="en-US" sz="800" dirty="0">
                          <a:solidFill>
                            <a:schemeClr val="tx1"/>
                          </a:solidFill>
                          <a:latin typeface="+mn-lt"/>
                          <a:cs typeface="Amatic SC" panose="00000500000000000000" pitchFamily="2" charset="-79"/>
                        </a:rPr>
                        <a:t>Climbing – outdoor equipment</a:t>
                      </a:r>
                    </a:p>
                    <a:p>
                      <a:pPr algn="ctr"/>
                      <a:r>
                        <a:rPr lang="en-US" sz="800" dirty="0">
                          <a:solidFill>
                            <a:schemeClr val="tx1"/>
                          </a:solidFill>
                          <a:latin typeface="+mn-lt"/>
                          <a:cs typeface="Amatic SC" panose="00000500000000000000" pitchFamily="2" charset="-79"/>
                        </a:rPr>
                        <a:t> Different ways of moving to be explored with children</a:t>
                      </a:r>
                    </a:p>
                    <a:p>
                      <a:pPr algn="ctr"/>
                      <a:r>
                        <a:rPr lang="en-US" sz="800" dirty="0">
                          <a:solidFill>
                            <a:schemeClr val="tx1"/>
                          </a:solidFill>
                          <a:latin typeface="+mn-lt"/>
                          <a:cs typeface="Amatic SC" panose="00000500000000000000" pitchFamily="2" charset="-79"/>
                        </a:rPr>
                        <a:t>Changing for PE / </a:t>
                      </a:r>
                      <a:r>
                        <a:rPr lang="en-US" sz="800" dirty="0"/>
                        <a:t>Help individual children to develop good personal hygiene. Acknowledge and praise their efforts. Provide regular reminders about thorough handwashing and toileting. </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Ball skills- throwing and catching.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Crates play- climbing. Skipping ropes in outside area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dance related activities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Provide a range of wheeled resources for children to balance, sit or ride on, or pull and push. Two-wheeled balance bikes and pedal bikes without </a:t>
                      </a:r>
                      <a:r>
                        <a:rPr lang="en-US" sz="800" dirty="0" err="1"/>
                        <a:t>stabilisers</a:t>
                      </a:r>
                      <a:r>
                        <a:rPr lang="en-US" sz="800" dirty="0"/>
                        <a:t>, skateboards, wheelbarrows, prams and carts are all good options</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800" dirty="0">
                          <a:solidFill>
                            <a:schemeClr val="tx1"/>
                          </a:solidFill>
                          <a:latin typeface="+mn-lt"/>
                          <a:cs typeface="Amatic SC" panose="00000500000000000000" pitchFamily="2" charset="-79"/>
                        </a:rPr>
                        <a:t>Ball skills- aiming, dribbling, pushing, throwing &amp; catching, patting, or kicking</a:t>
                      </a:r>
                    </a:p>
                    <a:p>
                      <a:pPr algn="ctr"/>
                      <a:r>
                        <a:rPr lang="en-US" sz="800" dirty="0"/>
                        <a:t>Ensure that spaces are accessible to children with varying confidence levels, skills and needs. Provide a wide range of activities to support a broad range of abilities.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Dance / moving to music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Gymnastics ./ Balance </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800" dirty="0">
                          <a:solidFill>
                            <a:schemeClr val="tx1"/>
                          </a:solidFill>
                          <a:latin typeface="+mn-lt"/>
                          <a:cs typeface="Amatic SC" panose="00000500000000000000" pitchFamily="2" charset="-79"/>
                        </a:rPr>
                        <a:t>Balance- children moving with confidence </a:t>
                      </a:r>
                    </a:p>
                    <a:p>
                      <a:pPr algn="ctr"/>
                      <a:r>
                        <a:rPr lang="en-US" sz="800" dirty="0">
                          <a:solidFill>
                            <a:schemeClr val="tx1"/>
                          </a:solidFill>
                          <a:latin typeface="+mn-lt"/>
                          <a:cs typeface="Amatic SC" panose="00000500000000000000" pitchFamily="2" charset="-79"/>
                        </a:rPr>
                        <a:t>dance related activities </a:t>
                      </a:r>
                    </a:p>
                    <a:p>
                      <a:pPr algn="ctr"/>
                      <a:r>
                        <a:rPr lang="en-US" sz="800" dirty="0"/>
                        <a:t>Provide opportunities for children to, spin, rock, tilt, fall, slide and bounce. </a:t>
                      </a:r>
                    </a:p>
                    <a:p>
                      <a:pPr algn="ctr"/>
                      <a:r>
                        <a:rPr lang="en-US" sz="800" dirty="0"/>
                        <a:t>Use picture books and other resources to explain the importance of the different aspects of a healthy lifestyle. </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800" dirty="0">
                          <a:solidFill>
                            <a:schemeClr val="tx1"/>
                          </a:solidFill>
                          <a:latin typeface="+mn-lt"/>
                          <a:cs typeface="Amatic SC" panose="00000500000000000000" pitchFamily="2" charset="-79"/>
                        </a:rPr>
                        <a:t>Obstacle activities</a:t>
                      </a:r>
                    </a:p>
                    <a:p>
                      <a:pPr algn="ctr"/>
                      <a:r>
                        <a:rPr lang="en-US" sz="800" dirty="0">
                          <a:solidFill>
                            <a:schemeClr val="tx1"/>
                          </a:solidFill>
                          <a:latin typeface="+mn-lt"/>
                          <a:cs typeface="Amatic SC" panose="00000500000000000000" pitchFamily="2" charset="-79"/>
                        </a:rPr>
                        <a:t>children moving over, under, through and around equipment</a:t>
                      </a:r>
                    </a:p>
                    <a:p>
                      <a:pPr algn="ctr"/>
                      <a:r>
                        <a:rPr lang="en-US" sz="800" dirty="0"/>
                        <a:t>Encourage children to be highly active and get out of breath several times every day. Provide opportunities for children to, spin, rock, tilt, fall, slide and bounce. </a:t>
                      </a:r>
                    </a:p>
                    <a:p>
                      <a:pPr algn="ctr"/>
                      <a:r>
                        <a:rPr lang="en-US" sz="800" dirty="0">
                          <a:solidFill>
                            <a:schemeClr val="tx1"/>
                          </a:solidFill>
                          <a:latin typeface="+mn-lt"/>
                          <a:cs typeface="Amatic SC" panose="00000500000000000000" pitchFamily="2" charset="-79"/>
                        </a:rPr>
                        <a:t>Dance / moving to music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800" dirty="0">
                          <a:solidFill>
                            <a:schemeClr val="tx1"/>
                          </a:solidFill>
                          <a:latin typeface="+mn-lt"/>
                          <a:cs typeface="Amatic SC" panose="00000500000000000000" pitchFamily="2" charset="-79"/>
                        </a:rPr>
                        <a:t>Races / team games involving gross motor movements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dance related activities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Allow less competent and confident children to spend time initially observing and listening, without feeling pressured to join in.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Gymnastics ./ Balance </a:t>
                      </a:r>
                      <a:endParaRPr lang="en-GB" sz="800" dirty="0">
                        <a:solidFill>
                          <a:schemeClr val="tx1"/>
                        </a:solidFill>
                        <a:latin typeface="+mn-lt"/>
                        <a:cs typeface="Amatic SC" panose="00000500000000000000" pitchFamily="2" charset="-79"/>
                      </a:endParaRPr>
                    </a:p>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80869022"/>
                  </a:ext>
                </a:extLst>
              </a:tr>
              <a:tr h="98901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6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800" b="1" dirty="0"/>
                        <a:t>From Development Matters 20’:</a:t>
                      </a:r>
                    </a:p>
                    <a:p>
                      <a:pPr algn="ctr"/>
                      <a:r>
                        <a:rPr lang="en-US" sz="800" dirty="0"/>
                        <a:t>Revise and refine the fundamental movement skills they have already acquired: - rolling - crawling - walking - jumping - running - hopping - skipping – climbing</a:t>
                      </a:r>
                    </a:p>
                    <a:p>
                      <a:pPr algn="ctr"/>
                      <a:r>
                        <a:rPr lang="en-US" sz="800" dirty="0"/>
                        <a:t>Progress towards a more fluent style of moving, with developing control and grace.</a:t>
                      </a:r>
                    </a:p>
                    <a:p>
                      <a:pPr algn="ctr"/>
                      <a:r>
                        <a:rPr lang="en-US" sz="800" dirty="0"/>
                        <a:t>Develop the overall body strength, co-ordination, balance and agility needed to engage successfully with future physical education sessions and other physical disciplines including dance, gymnastics, sport and swimming.</a:t>
                      </a:r>
                    </a:p>
                    <a:p>
                      <a:pPr algn="ctr"/>
                      <a:r>
                        <a:rPr lang="en-US" sz="800" dirty="0"/>
                        <a:t>Develop their small motor skills so that they can use a range of tools competently, safely and confidently. Suggested tools: pencils for drawing and writing, paintbrushes, scissors, knives, forks and spoons. </a:t>
                      </a:r>
                    </a:p>
                    <a:p>
                      <a:pPr algn="ctr"/>
                      <a:r>
                        <a:rPr lang="en-US" sz="800" dirty="0"/>
                        <a:t>Use their core muscle strength to achieve a good posture when sitting at a table or sitting on the floor.</a:t>
                      </a:r>
                    </a:p>
                    <a:p>
                      <a:pPr algn="ctr"/>
                      <a:r>
                        <a:rPr lang="en-US" sz="800" dirty="0"/>
                        <a:t>Confidently and safely use a range of large and small apparatus indoors and outside, alone and in a group. Develop overall body-strength, balance, co-ordination and agility.</a:t>
                      </a:r>
                    </a:p>
                    <a:p>
                      <a:pPr algn="ctr"/>
                      <a:r>
                        <a:rPr lang="en-US" sz="800" dirty="0"/>
                        <a:t>Further develop and refine a range of ball skills including: throwing, catching, kicking, passing, batting, and aiming. Develop confidence, competence, precision and accuracy when engaging in activities that involve a ball.</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929556540"/>
                  </a:ext>
                </a:extLst>
              </a:tr>
            </a:tbl>
          </a:graphicData>
        </a:graphic>
      </p:graphicFrame>
      <p:pic>
        <p:nvPicPr>
          <p:cNvPr id="7" name="Picture 6">
            <a:extLst>
              <a:ext uri="{FF2B5EF4-FFF2-40B4-BE49-F238E27FC236}">
                <a16:creationId xmlns:a16="http://schemas.microsoft.com/office/drawing/2014/main" id="{843621CF-D4FE-4A9F-A8F9-15895B3B0C65}"/>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125" b="98633" l="9961" r="89844">
                        <a14:foregroundMark x1="64063" y1="9961" x2="55664" y2="6250"/>
                        <a14:foregroundMark x1="51563" y1="3125" x2="51563" y2="3125"/>
                        <a14:foregroundMark x1="46484" y1="96484" x2="46484" y2="96484"/>
                        <a14:foregroundMark x1="64648" y1="98633" x2="64648" y2="98633"/>
                        <a14:foregroundMark x1="78516" y1="48633" x2="78516" y2="48633"/>
                        <a14:backgroundMark x1="59570" y1="50781" x2="59570" y2="50781"/>
                        <a14:backgroundMark x1="59570" y1="50781" x2="59570" y2="50781"/>
                        <a14:backgroundMark x1="58594" y1="49609" x2="40820" y2="48242"/>
                        <a14:backgroundMark x1="65039" y1="48242" x2="49609" y2="53125"/>
                      </a14:backgroundRemoval>
                    </a14:imgEffect>
                  </a14:imgLayer>
                </a14:imgProps>
              </a:ext>
              <a:ext uri="{28A0092B-C50C-407E-A947-70E740481C1C}">
                <a14:useLocalDpi xmlns:a14="http://schemas.microsoft.com/office/drawing/2010/main" val="0"/>
              </a:ext>
            </a:extLst>
          </a:blip>
          <a:stretch>
            <a:fillRect/>
          </a:stretch>
        </p:blipFill>
        <p:spPr>
          <a:xfrm rot="20385759">
            <a:off x="3529658" y="68397"/>
            <a:ext cx="481352" cy="481352"/>
          </a:xfrm>
          <a:prstGeom prst="rect">
            <a:avLst/>
          </a:prstGeom>
        </p:spPr>
      </p:pic>
    </p:spTree>
    <p:extLst>
      <p:ext uri="{BB962C8B-B14F-4D97-AF65-F5344CB8AC3E}">
        <p14:creationId xmlns:p14="http://schemas.microsoft.com/office/powerpoint/2010/main" val="540966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21-22</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717657044"/>
              </p:ext>
            </p:extLst>
          </p:nvPr>
        </p:nvGraphicFramePr>
        <p:xfrm>
          <a:off x="385894" y="719664"/>
          <a:ext cx="11459364" cy="6052269"/>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val="385991600"/>
                    </a:ext>
                  </a:extLst>
                </a:gridCol>
                <a:gridCol w="1637052">
                  <a:extLst>
                    <a:ext uri="{9D8B030D-6E8A-4147-A177-3AD203B41FA5}">
                      <a16:colId xmlns:a16="http://schemas.microsoft.com/office/drawing/2014/main" val="2865123548"/>
                    </a:ext>
                  </a:extLst>
                </a:gridCol>
                <a:gridCol w="1637052">
                  <a:extLst>
                    <a:ext uri="{9D8B030D-6E8A-4147-A177-3AD203B41FA5}">
                      <a16:colId xmlns:a16="http://schemas.microsoft.com/office/drawing/2014/main" val="872926247"/>
                    </a:ext>
                  </a:extLst>
                </a:gridCol>
                <a:gridCol w="1637052">
                  <a:extLst>
                    <a:ext uri="{9D8B030D-6E8A-4147-A177-3AD203B41FA5}">
                      <a16:colId xmlns:a16="http://schemas.microsoft.com/office/drawing/2014/main" val="1315738151"/>
                    </a:ext>
                  </a:extLst>
                </a:gridCol>
                <a:gridCol w="1637052">
                  <a:extLst>
                    <a:ext uri="{9D8B030D-6E8A-4147-A177-3AD203B41FA5}">
                      <a16:colId xmlns:a16="http://schemas.microsoft.com/office/drawing/2014/main" val="2709165749"/>
                    </a:ext>
                  </a:extLst>
                </a:gridCol>
                <a:gridCol w="1637052">
                  <a:extLst>
                    <a:ext uri="{9D8B030D-6E8A-4147-A177-3AD203B41FA5}">
                      <a16:colId xmlns:a16="http://schemas.microsoft.com/office/drawing/2014/main" val="2335150482"/>
                    </a:ext>
                  </a:extLst>
                </a:gridCol>
                <a:gridCol w="1637052">
                  <a:extLst>
                    <a:ext uri="{9D8B030D-6E8A-4147-A177-3AD203B41FA5}">
                      <a16:colId xmlns:a16="http://schemas.microsoft.com/office/drawing/2014/main" val="4046203905"/>
                    </a:ext>
                  </a:extLst>
                </a:gridCol>
              </a:tblGrid>
              <a:tr h="532087">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800" dirty="0">
                          <a:latin typeface="Amatic SC" panose="00000500000000000000" pitchFamily="2" charset="-79"/>
                          <a:cs typeface="Amatic SC" panose="00000500000000000000" pitchFamily="2" charset="-79"/>
                        </a:rPr>
                        <a:t>Where do I belong?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WHAT SHALL WE CELEBRATE?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800" dirty="0">
                          <a:latin typeface="Amatic SC" panose="00000500000000000000" pitchFamily="2" charset="-79"/>
                          <a:cs typeface="Amatic SC" panose="00000500000000000000" pitchFamily="2" charset="-79"/>
                        </a:rPr>
                        <a:t>WHO LIVES HERE?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WHERE</a:t>
                      </a:r>
                      <a:r>
                        <a:rPr lang="en-US" sz="1800" baseline="0" dirty="0">
                          <a:latin typeface="Amatic SC" panose="00000500000000000000" pitchFamily="2" charset="-79"/>
                          <a:cs typeface="Amatic SC" panose="00000500000000000000" pitchFamily="2" charset="-79"/>
                        </a:rPr>
                        <a:t> SHALL WE GO?</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matic SC" panose="00000500000000000000" pitchFamily="2" charset="-79"/>
                          <a:cs typeface="Amatic SC" panose="00000500000000000000" pitchFamily="2" charset="-79"/>
                        </a:rPr>
                        <a:t>HOW DOES IT GROW?</a:t>
                      </a:r>
                    </a:p>
                    <a:p>
                      <a:pPr algn="ct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Amatic SC" panose="00000500000000000000" pitchFamily="2" charset="-79"/>
                          <a:cs typeface="Amatic SC" panose="00000500000000000000" pitchFamily="2" charset="-79"/>
                        </a:rPr>
                        <a:t>Why do we need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422123">
                <a:tc rowSpan="3">
                  <a:txBody>
                    <a:bodyPr/>
                    <a:lstStyle/>
                    <a:p>
                      <a:pPr algn="ctr"/>
                      <a:r>
                        <a:rPr lang="en-US" sz="3600" b="0" dirty="0">
                          <a:latin typeface="Amatic SC" panose="00000500000000000000" pitchFamily="2" charset="-79"/>
                          <a:cs typeface="Amatic SC" panose="00000500000000000000" pitchFamily="2" charset="-79"/>
                        </a:rPr>
                        <a:t>Literacy</a:t>
                      </a:r>
                    </a:p>
                    <a:p>
                      <a:pPr algn="ctr"/>
                      <a:endParaRPr lang="en-US" sz="2400" b="0" dirty="0">
                        <a:latin typeface="Amatic SC" panose="00000500000000000000" pitchFamily="2" charset="-79"/>
                        <a:cs typeface="Amatic SC" panose="00000500000000000000" pitchFamily="2" charset="-79"/>
                      </a:endParaRPr>
                    </a:p>
                    <a:p>
                      <a:pPr algn="ctr"/>
                      <a:r>
                        <a:rPr lang="en-US" sz="2000" b="0" dirty="0">
                          <a:latin typeface="Amatic SC" panose="00000500000000000000" pitchFamily="2" charset="-79"/>
                          <a:cs typeface="Amatic SC" panose="00000500000000000000" pitchFamily="2" charset="-79"/>
                        </a:rPr>
                        <a:t>Comprehension</a:t>
                      </a:r>
                    </a:p>
                    <a:p>
                      <a:pPr algn="ctr"/>
                      <a:r>
                        <a:rPr lang="en-US" sz="2000" b="0" dirty="0">
                          <a:latin typeface="Amatic SC" panose="00000500000000000000" pitchFamily="2" charset="-79"/>
                          <a:cs typeface="Amatic SC" panose="00000500000000000000" pitchFamily="2" charset="-79"/>
                        </a:rPr>
                        <a:t>- Developing a passion for reading</a:t>
                      </a:r>
                    </a:p>
                    <a:p>
                      <a:pPr algn="ctr"/>
                      <a:r>
                        <a:rPr lang="en-US" sz="800" b="0" dirty="0">
                          <a:latin typeface="+mn-lt"/>
                          <a:cs typeface="Amatic SC" panose="00000500000000000000" pitchFamily="2" charset="-79"/>
                        </a:rPr>
                        <a:t>Children will visit the library weekly </a:t>
                      </a: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r>
                        <a:rPr lang="en-US" sz="2800" b="0" dirty="0">
                          <a:latin typeface="Amatic SC" panose="00000500000000000000" pitchFamily="2" charset="-79"/>
                          <a:cs typeface="Amatic SC" panose="00000500000000000000" pitchFamily="2" charset="-79"/>
                        </a:rPr>
                        <a:t>Word</a:t>
                      </a:r>
                    </a:p>
                    <a:p>
                      <a:pPr algn="ctr"/>
                      <a:r>
                        <a:rPr lang="en-US" sz="2800" b="0" dirty="0">
                          <a:latin typeface="Amatic SC" panose="00000500000000000000" pitchFamily="2" charset="-79"/>
                          <a:cs typeface="Amatic SC" panose="00000500000000000000" pitchFamily="2" charset="-79"/>
                        </a:rPr>
                        <a:t> Reading </a:t>
                      </a:r>
                    </a:p>
                    <a:p>
                      <a:pPr algn="ctr"/>
                      <a:r>
                        <a:rPr lang="en-US" sz="800" b="0" i="0" kern="1200" dirty="0">
                          <a:solidFill>
                            <a:schemeClr val="dk1"/>
                          </a:solidFill>
                          <a:effectLst/>
                          <a:latin typeface="+mn-lt"/>
                          <a:ea typeface="+mn-ea"/>
                          <a:cs typeface="+mn-cs"/>
                        </a:rPr>
                        <a:t>Children will be following the progression from Little </a:t>
                      </a:r>
                      <a:r>
                        <a:rPr lang="en-US" sz="800" b="0" i="0" kern="1200" dirty="0" err="1">
                          <a:solidFill>
                            <a:schemeClr val="dk1"/>
                          </a:solidFill>
                          <a:effectLst/>
                          <a:latin typeface="+mn-lt"/>
                          <a:ea typeface="+mn-ea"/>
                          <a:cs typeface="+mn-cs"/>
                        </a:rPr>
                        <a:t>Wandle</a:t>
                      </a:r>
                      <a:r>
                        <a:rPr lang="en-US" sz="800" b="0" i="0" kern="1200" dirty="0">
                          <a:solidFill>
                            <a:schemeClr val="dk1"/>
                          </a:solidFill>
                          <a:effectLst/>
                          <a:latin typeface="+mn-lt"/>
                          <a:ea typeface="+mn-ea"/>
                          <a:cs typeface="+mn-cs"/>
                        </a:rPr>
                        <a:t> Letters and Sounds revised with daily Phonics teaching and 3 reading practice sessions a week.</a:t>
                      </a:r>
                      <a:endParaRPr lang="en-GB" sz="8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800" dirty="0"/>
                        <a:t>It is crucial for children to develop </a:t>
                      </a:r>
                      <a:r>
                        <a:rPr lang="en-US" sz="800" b="1" dirty="0"/>
                        <a:t>a life-long love of reading</a:t>
                      </a:r>
                      <a:r>
                        <a:rPr lang="en-US" sz="800" dirty="0"/>
                        <a:t>. Reading consists of two dimensions: </a:t>
                      </a:r>
                      <a:r>
                        <a:rPr lang="en-US" sz="800" b="1" dirty="0"/>
                        <a:t>language comprehension and word reading</a:t>
                      </a:r>
                      <a:r>
                        <a:rPr lang="en-US" sz="800" dirty="0"/>
                        <a:t>. Language comprehension (necessary for both reading and writing) starts from birth. It only develops when adults talk with children about the world around them and the books (stories and non-fiction) they read with them, and </a:t>
                      </a:r>
                      <a:r>
                        <a:rPr lang="en-US" sz="800" b="1" dirty="0"/>
                        <a:t>enjoy rhymes, poems and songs together</a:t>
                      </a:r>
                      <a:r>
                        <a:rPr lang="en-US" sz="800" dirty="0"/>
                        <a:t>. Skilled word reading, taught later, involves both the speedy working out of the pronunciation of unfamiliar printed words (</a:t>
                      </a:r>
                      <a:r>
                        <a:rPr lang="en-US" sz="800" b="1" dirty="0"/>
                        <a:t>decoding)</a:t>
                      </a:r>
                      <a:r>
                        <a:rPr lang="en-US" sz="800" dirty="0"/>
                        <a:t> and the </a:t>
                      </a:r>
                      <a:r>
                        <a:rPr lang="en-US" sz="800" b="1" dirty="0"/>
                        <a:t>speedy recognition of familiar printed words. </a:t>
                      </a:r>
                      <a:r>
                        <a:rPr lang="en-US" sz="800" dirty="0"/>
                        <a:t>Writing involves</a:t>
                      </a:r>
                      <a:r>
                        <a:rPr lang="en-US" sz="800" b="1" dirty="0"/>
                        <a:t> transcription </a:t>
                      </a:r>
                      <a:r>
                        <a:rPr lang="en-US" sz="800" dirty="0"/>
                        <a:t>(spelling and handwriting) and composition (articulating ideas and structuring them in speech, before writing)</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24877487"/>
                  </a:ext>
                </a:extLst>
              </a:tr>
              <a:tr h="556306">
                <a:tc vMerge="1">
                  <a:txBody>
                    <a:bodyPr/>
                    <a:lstStyle/>
                    <a:p>
                      <a:pPr algn="ctr"/>
                      <a:r>
                        <a:rPr lang="en-US" sz="3600" b="0" dirty="0">
                          <a:latin typeface="Amatic SC" panose="00000500000000000000" pitchFamily="2" charset="-79"/>
                          <a:cs typeface="Amatic SC" panose="00000500000000000000" pitchFamily="2" charset="-79"/>
                        </a:rPr>
                        <a:t>Literacy</a:t>
                      </a:r>
                    </a:p>
                    <a:p>
                      <a:pPr algn="ctr"/>
                      <a:r>
                        <a:rPr lang="en-US" sz="2400" b="0" dirty="0">
                          <a:latin typeface="Amatic SC" panose="00000500000000000000" pitchFamily="2" charset="-79"/>
                          <a:cs typeface="Amatic SC" panose="00000500000000000000" pitchFamily="2" charset="-79"/>
                        </a:rPr>
                        <a:t>Comprehension </a:t>
                      </a:r>
                      <a:endParaRPr lang="en-GB" sz="24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dirty="0">
                          <a:solidFill>
                            <a:schemeClr val="tx1"/>
                          </a:solidFill>
                        </a:rPr>
                        <a:t>Joining in with rhymes and showing an interest in stories with repeated refrains.  Environment print. Having a favourite story/rhyme. </a:t>
                      </a:r>
                      <a:r>
                        <a:rPr lang="en-US" sz="800" dirty="0"/>
                        <a:t>Understand the five key concepts about print: - print has meaning - print can have different purposes - we read English text from left to right and from top to bottom - the names of the different parts of a book</a:t>
                      </a:r>
                      <a:endParaRPr lang="en-US" sz="800" dirty="0">
                        <a:solidFill>
                          <a:schemeClr val="tx1"/>
                        </a:solidFill>
                      </a:endParaRPr>
                    </a:p>
                    <a:p>
                      <a:pPr algn="ctr"/>
                      <a:r>
                        <a:rPr lang="en-US" sz="800" dirty="0">
                          <a:solidFill>
                            <a:schemeClr val="tx1"/>
                          </a:solidFill>
                        </a:rPr>
                        <a:t>Sequencing familiar stories through the use of pictures to tell the story. Recognising initial sounds. Name writing activities. </a:t>
                      </a:r>
                      <a:r>
                        <a:rPr lang="en-US" sz="800" dirty="0"/>
                        <a:t>Engage in extended conversations about stories, learning new vocabulary.</a:t>
                      </a:r>
                    </a:p>
                    <a:p>
                      <a:pPr algn="ctr"/>
                      <a:r>
                        <a:rPr lang="en-US" sz="800" dirty="0" err="1">
                          <a:solidFill>
                            <a:schemeClr val="tx1"/>
                          </a:solidFill>
                          <a:latin typeface="+mn-lt"/>
                          <a:cs typeface="Amatic SC" panose="00000500000000000000" pitchFamily="2" charset="-79"/>
                        </a:rPr>
                        <a:t>Recognise</a:t>
                      </a:r>
                      <a:r>
                        <a:rPr lang="en-US" sz="800" dirty="0">
                          <a:solidFill>
                            <a:schemeClr val="tx1"/>
                          </a:solidFill>
                          <a:latin typeface="+mn-lt"/>
                          <a:cs typeface="Amatic SC" panose="00000500000000000000" pitchFamily="2" charset="-79"/>
                        </a:rPr>
                        <a:t> own name</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lnSpc>
                          <a:spcPct val="107000"/>
                        </a:lnSpc>
                        <a:spcAft>
                          <a:spcPts val="0"/>
                        </a:spcAft>
                      </a:pPr>
                      <a:r>
                        <a:rPr lang="en-US" sz="800" dirty="0">
                          <a:solidFill>
                            <a:schemeClr val="tx1"/>
                          </a:solidFill>
                        </a:rPr>
                        <a:t>Retell stories related to events through acting/role play. Christmas letters/lists.  Retelling stories using images / apps. Pie Corbett Actions to retell the story – Story Maps.  Retelling of stories.  Editing of story maps and orally retelling new stories. Non-Fiction Focus  Retelling of stories. </a:t>
                      </a:r>
                    </a:p>
                    <a:p>
                      <a:pPr algn="ctr">
                        <a:lnSpc>
                          <a:spcPct val="107000"/>
                        </a:lnSpc>
                        <a:spcAft>
                          <a:spcPts val="0"/>
                        </a:spcAft>
                      </a:pPr>
                      <a:r>
                        <a:rPr lang="en-US" sz="800" dirty="0">
                          <a:solidFill>
                            <a:schemeClr val="tx1"/>
                          </a:solidFill>
                          <a:effectLst/>
                          <a:latin typeface="+mn-lt"/>
                          <a:ea typeface="Calibri" panose="020F0502020204030204" pitchFamily="34" charset="0"/>
                          <a:cs typeface="Amatic SC" panose="00000500000000000000" pitchFamily="2" charset="-79"/>
                        </a:rPr>
                        <a:t>Sequence story – use vocabulary of beginning, middle and end.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800" dirty="0"/>
                        <a:t>Blend sounds into words, so that they can read short words made up of known letter– sound correspondences.</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800" dirty="0"/>
                        <a:t>Enjoys an increasing range of books</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lnSpc>
                          <a:spcPct val="107000"/>
                        </a:lnSpc>
                        <a:spcAft>
                          <a:spcPts val="800"/>
                        </a:spcAft>
                      </a:pPr>
                      <a:r>
                        <a:rPr lang="en-US" sz="800" dirty="0">
                          <a:solidFill>
                            <a:schemeClr val="tx1"/>
                          </a:solidFill>
                        </a:rPr>
                        <a:t>Making up stories with themselves as the main character. Encourage children to record stories through picture drawing/mark making.</a:t>
                      </a:r>
                    </a:p>
                    <a:p>
                      <a:pPr algn="ctr">
                        <a:lnSpc>
                          <a:spcPct val="107000"/>
                        </a:lnSpc>
                        <a:spcAft>
                          <a:spcPts val="800"/>
                        </a:spcAft>
                      </a:pPr>
                      <a:r>
                        <a:rPr lang="en-US" sz="800" dirty="0"/>
                        <a:t>Read simple phrases and sentences made up of words with known letter–sound correspondences and, where necessary, a few exception words. Read a few common exception words matched to RWI. Make the books available for children to share at school and at home. Avoid asking children to read books at home they cannot yet read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lnSpc>
                          <a:spcPct val="107000"/>
                        </a:lnSpc>
                        <a:spcAft>
                          <a:spcPts val="800"/>
                        </a:spcAft>
                      </a:pPr>
                      <a:r>
                        <a:rPr lang="en-US" sz="800" dirty="0">
                          <a:solidFill>
                            <a:schemeClr val="tx1"/>
                          </a:solidFill>
                        </a:rPr>
                        <a:t>Information leaflets about animals in the garden/plants and growing.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dirty="0"/>
                        <a:t>Re-read books to build up their confidence in word reading, their fluency and their understanding and enjoyment. World Book Day </a:t>
                      </a:r>
                    </a:p>
                    <a:p>
                      <a:pPr algn="ctr">
                        <a:lnSpc>
                          <a:spcPct val="107000"/>
                        </a:lnSpc>
                        <a:spcAft>
                          <a:spcPts val="800"/>
                        </a:spcAft>
                      </a:pPr>
                      <a:r>
                        <a:rPr lang="en-US" sz="800" dirty="0"/>
                        <a:t>Uses vocabulary and forms of speech that are increasingly influenced by their experiences of books. </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dirty="0"/>
                        <a:t>They develop their own narratives and explanations by connecting ideas or events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lnSpc>
                          <a:spcPct val="107000"/>
                        </a:lnSpc>
                        <a:spcAft>
                          <a:spcPts val="800"/>
                        </a:spcAft>
                      </a:pPr>
                      <a:r>
                        <a:rPr lang="en-US" sz="800" dirty="0">
                          <a:solidFill>
                            <a:schemeClr val="tx1"/>
                          </a:solidFill>
                          <a:effectLst/>
                          <a:latin typeface="+mn-lt"/>
                          <a:ea typeface="Calibri" panose="020F0502020204030204" pitchFamily="34" charset="0"/>
                          <a:cs typeface="Amatic SC" panose="00000500000000000000" pitchFamily="2" charset="-79"/>
                        </a:rPr>
                        <a:t>Stories from other cultures and traditions </a:t>
                      </a:r>
                    </a:p>
                    <a:p>
                      <a:pPr algn="ctr">
                        <a:lnSpc>
                          <a:spcPct val="107000"/>
                        </a:lnSpc>
                        <a:spcAft>
                          <a:spcPts val="800"/>
                        </a:spcAft>
                      </a:pPr>
                      <a:r>
                        <a:rPr lang="en-US" sz="800" dirty="0"/>
                        <a:t>Retell a story with actions and / or picture prompts as part of a group - Use story language when acting out a narrative. Rhyming words. </a:t>
                      </a:r>
                    </a:p>
                    <a:p>
                      <a:pPr algn="ctr">
                        <a:lnSpc>
                          <a:spcPct val="107000"/>
                        </a:lnSpc>
                        <a:spcAft>
                          <a:spcPts val="800"/>
                        </a:spcAft>
                      </a:pPr>
                      <a:r>
                        <a:rPr lang="en-US" sz="800" dirty="0">
                          <a:solidFill>
                            <a:schemeClr val="tx1"/>
                          </a:solidFill>
                          <a:effectLst/>
                          <a:latin typeface="+mn-lt"/>
                          <a:ea typeface="Calibri" panose="020F0502020204030204" pitchFamily="34" charset="0"/>
                          <a:cs typeface="Amatic SC" panose="00000500000000000000" pitchFamily="2" charset="-79"/>
                        </a:rPr>
                        <a:t>Parents reading stories </a:t>
                      </a:r>
                    </a:p>
                    <a:p>
                      <a:pPr algn="ctr">
                        <a:lnSpc>
                          <a:spcPct val="107000"/>
                        </a:lnSpc>
                        <a:spcAft>
                          <a:spcPts val="800"/>
                        </a:spcAft>
                      </a:pPr>
                      <a:r>
                        <a:rPr lang="en-US" sz="800" dirty="0"/>
                        <a:t>Can explain the main events of a story - Can draw pictures of characters/ event / setting in a story. May include labels, sentences or captions.</a:t>
                      </a:r>
                      <a:endParaRPr lang="en-US" sz="800" dirty="0">
                        <a:solidFill>
                          <a:schemeClr val="tx1"/>
                        </a:solidFill>
                        <a:effectLst/>
                        <a:latin typeface="+mn-lt"/>
                        <a:ea typeface="Calibri" panose="020F0502020204030204" pitchFamily="34" charset="0"/>
                        <a:cs typeface="Amatic SC" panose="00000500000000000000" pitchFamily="2" charset="-79"/>
                      </a:endParaRPr>
                    </a:p>
                    <a:p>
                      <a:pPr algn="ctr">
                        <a:lnSpc>
                          <a:spcPct val="107000"/>
                        </a:lnSpc>
                        <a:spcAft>
                          <a:spcPts val="0"/>
                        </a:spcAft>
                      </a:pPr>
                      <a:r>
                        <a:rPr lang="en-US" sz="800" dirty="0">
                          <a:solidFill>
                            <a:schemeClr val="tx1"/>
                          </a:solidFill>
                          <a:effectLst/>
                          <a:latin typeface="+mn-lt"/>
                          <a:ea typeface="Calibri" panose="020F0502020204030204" pitchFamily="34" charset="0"/>
                          <a:cs typeface="Amatic SC" panose="00000500000000000000" pitchFamily="2" charset="-79"/>
                        </a:rPr>
                        <a:t>Role play area – book characters </a:t>
                      </a:r>
                    </a:p>
                    <a:p>
                      <a:pPr algn="ctr">
                        <a:lnSpc>
                          <a:spcPct val="107000"/>
                        </a:lnSpc>
                        <a:spcAft>
                          <a:spcPts val="0"/>
                        </a:spcAft>
                      </a:pPr>
                      <a:r>
                        <a:rPr lang="en-US" sz="800" dirty="0">
                          <a:solidFill>
                            <a:schemeClr val="tx1"/>
                          </a:solidFill>
                          <a:effectLst/>
                          <a:latin typeface="+mn-lt"/>
                          <a:ea typeface="Calibri" panose="020F0502020204030204" pitchFamily="34" charset="0"/>
                          <a:cs typeface="Amatic SC" panose="00000500000000000000" pitchFamily="2" charset="-79"/>
                        </a:rPr>
                        <a:t>Pajamarama Day </a:t>
                      </a: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lnSpc>
                          <a:spcPct val="107000"/>
                        </a:lnSpc>
                        <a:spcAft>
                          <a:spcPts val="800"/>
                        </a:spcAft>
                      </a:pPr>
                      <a:r>
                        <a:rPr lang="en-US" sz="800" dirty="0"/>
                        <a:t>Can draw pictures of characters/ event / setting in a story</a:t>
                      </a:r>
                      <a:endParaRPr lang="en-US" sz="800" dirty="0">
                        <a:solidFill>
                          <a:schemeClr val="tx1"/>
                        </a:solidFill>
                        <a:effectLst/>
                        <a:latin typeface="+mn-lt"/>
                        <a:ea typeface="Calibri" panose="020F0502020204030204" pitchFamily="34" charset="0"/>
                        <a:cs typeface="Amatic SC" panose="00000500000000000000" pitchFamily="2" charset="-79"/>
                      </a:endParaRPr>
                    </a:p>
                    <a:p>
                      <a:pPr algn="ctr">
                        <a:lnSpc>
                          <a:spcPct val="107000"/>
                        </a:lnSpc>
                        <a:spcAft>
                          <a:spcPts val="800"/>
                        </a:spcAft>
                      </a:pPr>
                      <a:r>
                        <a:rPr lang="en-US" sz="800" dirty="0"/>
                        <a:t>Listen to stories, accurately anticipating key events &amp; respond to what they hear with relevant comments, questions and reactions. </a:t>
                      </a:r>
                    </a:p>
                    <a:p>
                      <a:pPr algn="ctr">
                        <a:lnSpc>
                          <a:spcPct val="107000"/>
                        </a:lnSpc>
                        <a:spcAft>
                          <a:spcPts val="800"/>
                        </a:spcAft>
                      </a:pPr>
                      <a:r>
                        <a:rPr lang="en-US" sz="800" dirty="0"/>
                        <a:t>Make predictions</a:t>
                      </a:r>
                    </a:p>
                    <a:p>
                      <a:pPr algn="ctr">
                        <a:lnSpc>
                          <a:spcPct val="107000"/>
                        </a:lnSpc>
                        <a:spcAft>
                          <a:spcPts val="800"/>
                        </a:spcAft>
                      </a:pPr>
                      <a:r>
                        <a:rPr lang="en-US" sz="800" dirty="0"/>
                        <a:t>Beginning to understand that a non-fiction is a non-story- it gives information instead. Fiction means story. - Can point to front cover, back cover, spine, blurb, illustration, illustrator, author and title.</a:t>
                      </a:r>
                    </a:p>
                    <a:p>
                      <a:pPr algn="ctr">
                        <a:lnSpc>
                          <a:spcPct val="107000"/>
                        </a:lnSpc>
                        <a:spcAft>
                          <a:spcPts val="800"/>
                        </a:spcAft>
                      </a:pPr>
                      <a:r>
                        <a:rPr lang="en-US" sz="800" dirty="0">
                          <a:solidFill>
                            <a:schemeClr val="tx1"/>
                          </a:solidFill>
                          <a:effectLst/>
                          <a:latin typeface="+mn-lt"/>
                          <a:ea typeface="Calibri" panose="020F0502020204030204" pitchFamily="34" charset="0"/>
                          <a:cs typeface="Amatic SC" panose="00000500000000000000" pitchFamily="2" charset="-79"/>
                        </a:rPr>
                        <a:t>Sort books into categories. </a:t>
                      </a: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1757263">
                <a:tc vMerge="1">
                  <a:txBody>
                    <a:bodyPr/>
                    <a:lstStyle/>
                    <a:p>
                      <a:pPr algn="ctr"/>
                      <a:r>
                        <a:rPr lang="en-US" sz="3600" b="0" dirty="0">
                          <a:latin typeface="Amatic SC" panose="00000500000000000000" pitchFamily="2" charset="-79"/>
                          <a:cs typeface="Amatic SC" panose="00000500000000000000" pitchFamily="2" charset="-79"/>
                        </a:rPr>
                        <a:t>Word Reading </a:t>
                      </a:r>
                      <a:endParaRPr lang="en-GB" sz="36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800" b="1" kern="1200" dirty="0">
                          <a:solidFill>
                            <a:schemeClr val="tx1"/>
                          </a:solidFill>
                          <a:effectLst/>
                          <a:latin typeface="+mn-lt"/>
                          <a:ea typeface="+mn-ea"/>
                          <a:cs typeface="Amatic SC" panose="00000500000000000000" pitchFamily="2" charset="-79"/>
                        </a:rPr>
                        <a:t>Phonic Sounds: </a:t>
                      </a:r>
                      <a:r>
                        <a:rPr lang="en-GB" sz="800" b="1" dirty="0">
                          <a:solidFill>
                            <a:schemeClr val="tx1"/>
                          </a:solidFill>
                          <a:effectLst/>
                          <a:latin typeface="+mn-lt"/>
                          <a:ea typeface="Calibri" panose="020F0502020204030204" pitchFamily="34" charset="0"/>
                          <a:cs typeface="Amatic SC" panose="00000500000000000000" pitchFamily="2" charset="-79"/>
                        </a:rPr>
                        <a:t>Little </a:t>
                      </a:r>
                      <a:r>
                        <a:rPr lang="en-GB" sz="800" b="1" dirty="0" err="1">
                          <a:solidFill>
                            <a:schemeClr val="tx1"/>
                          </a:solidFill>
                          <a:effectLst/>
                          <a:latin typeface="+mn-lt"/>
                          <a:ea typeface="Calibri" panose="020F0502020204030204" pitchFamily="34" charset="0"/>
                          <a:cs typeface="Amatic SC" panose="00000500000000000000" pitchFamily="2" charset="-79"/>
                        </a:rPr>
                        <a:t>Wandle</a:t>
                      </a:r>
                      <a:r>
                        <a:rPr lang="en-GB" sz="800" dirty="0">
                          <a:solidFill>
                            <a:schemeClr val="tx1"/>
                          </a:solidFill>
                          <a:effectLst/>
                          <a:latin typeface="+mn-lt"/>
                          <a:ea typeface="Calibri" panose="020F0502020204030204" pitchFamily="34" charset="0"/>
                          <a:cs typeface="Amatic SC" panose="00000500000000000000" pitchFamily="2" charset="-79"/>
                        </a:rPr>
                        <a:t> </a:t>
                      </a:r>
                      <a:r>
                        <a:rPr lang="en-GB" sz="800" b="0" kern="1200" dirty="0">
                          <a:solidFill>
                            <a:schemeClr val="tx1"/>
                          </a:solidFill>
                          <a:effectLst/>
                          <a:latin typeface="+mn-lt"/>
                          <a:ea typeface="+mn-ea"/>
                          <a:cs typeface="Amatic SC" panose="00000500000000000000" pitchFamily="2" charset="-79"/>
                        </a:rPr>
                        <a:t>Autumn 1 Phase 2 graphemes and tricky words</a:t>
                      </a:r>
                    </a:p>
                    <a:p>
                      <a:pPr algn="ctr"/>
                      <a:r>
                        <a:rPr lang="en-GB" sz="800" b="1" kern="1200" dirty="0">
                          <a:solidFill>
                            <a:schemeClr val="tx1"/>
                          </a:solidFill>
                          <a:effectLst/>
                          <a:latin typeface="+mn-lt"/>
                          <a:ea typeface="+mn-ea"/>
                          <a:cs typeface="Amatic SC" panose="00000500000000000000" pitchFamily="2" charset="-79"/>
                        </a:rPr>
                        <a:t>Reading: </a:t>
                      </a:r>
                      <a:r>
                        <a:rPr lang="en-GB" sz="800" kern="1200" dirty="0">
                          <a:solidFill>
                            <a:schemeClr val="tx1"/>
                          </a:solidFill>
                          <a:effectLst/>
                          <a:latin typeface="+mn-lt"/>
                          <a:ea typeface="+mn-ea"/>
                          <a:cs typeface="Amatic SC" panose="00000500000000000000" pitchFamily="2" charset="-79"/>
                        </a:rPr>
                        <a:t>Initial sounds, oral blending, CVC sounds, reciting know stories, listening to stories with attention and recall.</a:t>
                      </a:r>
                    </a:p>
                    <a:p>
                      <a:pPr algn="ctr"/>
                      <a:r>
                        <a:rPr lang="en-US" sz="800" dirty="0">
                          <a:solidFill>
                            <a:schemeClr val="tx1"/>
                          </a:solidFill>
                        </a:rPr>
                        <a:t>Help children to read the sounds speedily. This will make sound-blending easier</a:t>
                      </a:r>
                    </a:p>
                    <a:p>
                      <a:pPr algn="ctr"/>
                      <a:r>
                        <a:rPr lang="en-US" sz="800" dirty="0"/>
                        <a:t>Listen to children read aloud, ensuring books are consistent with their developing phonic knowledge</a:t>
                      </a:r>
                      <a:endParaRPr lang="en-GB" sz="800" kern="1200" dirty="0">
                        <a:solidFill>
                          <a:schemeClr val="tx1"/>
                        </a:solidFill>
                        <a:effectLst/>
                        <a:latin typeface="+mn-lt"/>
                        <a:ea typeface="+mn-ea"/>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lnSpc>
                          <a:spcPct val="107000"/>
                        </a:lnSpc>
                        <a:spcAft>
                          <a:spcPts val="0"/>
                        </a:spcAft>
                      </a:pPr>
                      <a:r>
                        <a:rPr lang="en-GB" sz="800" b="1" dirty="0">
                          <a:solidFill>
                            <a:schemeClr val="tx1"/>
                          </a:solidFill>
                          <a:effectLst/>
                          <a:latin typeface="+mn-lt"/>
                          <a:ea typeface="Calibri" panose="020F0502020204030204" pitchFamily="34" charset="0"/>
                          <a:cs typeface="Amatic SC" panose="00000500000000000000" pitchFamily="2" charset="-79"/>
                        </a:rPr>
                        <a:t>Phonic Sounds: Little </a:t>
                      </a:r>
                      <a:r>
                        <a:rPr lang="en-GB" sz="800" b="1" dirty="0" err="1">
                          <a:solidFill>
                            <a:schemeClr val="tx1"/>
                          </a:solidFill>
                          <a:effectLst/>
                          <a:latin typeface="+mn-lt"/>
                          <a:ea typeface="Calibri" panose="020F0502020204030204" pitchFamily="34" charset="0"/>
                          <a:cs typeface="Amatic SC" panose="00000500000000000000" pitchFamily="2" charset="-79"/>
                        </a:rPr>
                        <a:t>Wandle</a:t>
                      </a:r>
                      <a:r>
                        <a:rPr lang="en-GB" sz="800" dirty="0">
                          <a:solidFill>
                            <a:schemeClr val="tx1"/>
                          </a:solidFill>
                          <a:effectLst/>
                          <a:latin typeface="+mn-lt"/>
                          <a:ea typeface="Calibri" panose="020F0502020204030204" pitchFamily="34" charset="0"/>
                          <a:cs typeface="Amatic SC" panose="00000500000000000000" pitchFamily="2" charset="-79"/>
                        </a:rPr>
                        <a:t> </a:t>
                      </a:r>
                    </a:p>
                    <a:p>
                      <a:pPr algn="ctr">
                        <a:lnSpc>
                          <a:spcPct val="107000"/>
                        </a:lnSpc>
                        <a:spcAft>
                          <a:spcPts val="0"/>
                        </a:spcAft>
                      </a:pPr>
                      <a:r>
                        <a:rPr lang="en-GB" sz="800" dirty="0">
                          <a:solidFill>
                            <a:schemeClr val="tx1"/>
                          </a:solidFill>
                          <a:effectLst/>
                          <a:latin typeface="+mn-lt"/>
                          <a:ea typeface="Calibri" panose="020F0502020204030204" pitchFamily="34" charset="0"/>
                          <a:cs typeface="Amatic SC" panose="00000500000000000000" pitchFamily="2" charset="-79"/>
                        </a:rPr>
                        <a:t>Differentiated groups</a:t>
                      </a:r>
                    </a:p>
                    <a:p>
                      <a:pPr algn="ctr">
                        <a:lnSpc>
                          <a:spcPct val="107000"/>
                        </a:lnSpc>
                        <a:spcAft>
                          <a:spcPts val="800"/>
                        </a:spcAft>
                      </a:pPr>
                      <a:r>
                        <a:rPr lang="en-GB" sz="800" b="1" dirty="0">
                          <a:solidFill>
                            <a:schemeClr val="tx1"/>
                          </a:solidFill>
                          <a:effectLst/>
                          <a:latin typeface="+mn-lt"/>
                          <a:ea typeface="Calibri" panose="020F0502020204030204" pitchFamily="34" charset="0"/>
                          <a:cs typeface="Amatic SC" panose="00000500000000000000" pitchFamily="2" charset="-79"/>
                        </a:rPr>
                        <a:t>Reading: </a:t>
                      </a:r>
                      <a:r>
                        <a:rPr lang="en-GB" sz="800" dirty="0">
                          <a:solidFill>
                            <a:schemeClr val="tx1"/>
                          </a:solidFill>
                          <a:effectLst/>
                          <a:latin typeface="+mn-lt"/>
                          <a:ea typeface="Calibri" panose="020F0502020204030204" pitchFamily="34" charset="0"/>
                          <a:cs typeface="Amatic SC" panose="00000500000000000000" pitchFamily="2" charset="-79"/>
                        </a:rPr>
                        <a:t>Blending CVC sounds, rhyming, alliteration, knows that print is read from left to right. Spotting diagraphs in words. </a:t>
                      </a:r>
                    </a:p>
                    <a:p>
                      <a:pPr algn="ctr">
                        <a:lnSpc>
                          <a:spcPct val="107000"/>
                        </a:lnSpc>
                        <a:spcAft>
                          <a:spcPts val="800"/>
                        </a:spcAft>
                      </a:pPr>
                      <a:r>
                        <a:rPr lang="en-US" sz="800" dirty="0"/>
                        <a:t>Show children how to touch each finger as they say each sound. For exception words such as ‘the’ and ‘said’, help children identify the sound that is tricky to spell. </a:t>
                      </a: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lnSpc>
                          <a:spcPct val="107000"/>
                        </a:lnSpc>
                        <a:spcAft>
                          <a:spcPts val="0"/>
                        </a:spcAft>
                      </a:pPr>
                      <a:r>
                        <a:rPr lang="en-GB" sz="800" b="1" dirty="0">
                          <a:solidFill>
                            <a:schemeClr val="tx1"/>
                          </a:solidFill>
                          <a:effectLst/>
                          <a:latin typeface="+mn-lt"/>
                          <a:ea typeface="Calibri" panose="020F0502020204030204" pitchFamily="34" charset="0"/>
                          <a:cs typeface="Amatic SC" panose="00000500000000000000" pitchFamily="2" charset="-79"/>
                        </a:rPr>
                        <a:t>Phonic Sounds: Little </a:t>
                      </a:r>
                      <a:r>
                        <a:rPr lang="en-GB" sz="800" b="1" dirty="0" err="1">
                          <a:solidFill>
                            <a:schemeClr val="tx1"/>
                          </a:solidFill>
                          <a:effectLst/>
                          <a:latin typeface="+mn-lt"/>
                          <a:ea typeface="Calibri" panose="020F0502020204030204" pitchFamily="34" charset="0"/>
                          <a:cs typeface="Amatic SC" panose="00000500000000000000" pitchFamily="2" charset="-79"/>
                        </a:rPr>
                        <a:t>Wandle</a:t>
                      </a:r>
                      <a:r>
                        <a:rPr lang="en-GB" sz="800" dirty="0">
                          <a:solidFill>
                            <a:schemeClr val="tx1"/>
                          </a:solidFill>
                          <a:effectLst/>
                          <a:latin typeface="+mn-lt"/>
                          <a:ea typeface="Calibri" panose="020F0502020204030204" pitchFamily="34" charset="0"/>
                          <a:cs typeface="Amatic SC" panose="00000500000000000000" pitchFamily="2" charset="-79"/>
                        </a:rPr>
                        <a:t> </a:t>
                      </a:r>
                    </a:p>
                    <a:p>
                      <a:pPr algn="ctr">
                        <a:lnSpc>
                          <a:spcPct val="107000"/>
                        </a:lnSpc>
                        <a:spcAft>
                          <a:spcPts val="0"/>
                        </a:spcAft>
                      </a:pPr>
                      <a:r>
                        <a:rPr lang="en-GB" sz="800" dirty="0">
                          <a:solidFill>
                            <a:schemeClr val="tx1"/>
                          </a:solidFill>
                          <a:effectLst/>
                          <a:latin typeface="+mn-lt"/>
                          <a:ea typeface="Calibri" panose="020F0502020204030204" pitchFamily="34" charset="0"/>
                          <a:cs typeface="Amatic SC" panose="00000500000000000000" pitchFamily="2" charset="-79"/>
                        </a:rPr>
                        <a:t>Differentiated groups / Ditties </a:t>
                      </a:r>
                    </a:p>
                    <a:p>
                      <a:pPr algn="ctr">
                        <a:lnSpc>
                          <a:spcPct val="107000"/>
                        </a:lnSpc>
                        <a:spcAft>
                          <a:spcPts val="800"/>
                        </a:spcAft>
                      </a:pPr>
                      <a:r>
                        <a:rPr lang="en-GB" sz="800" b="1" dirty="0">
                          <a:solidFill>
                            <a:schemeClr val="tx1"/>
                          </a:solidFill>
                          <a:effectLst/>
                          <a:latin typeface="+mn-lt"/>
                          <a:ea typeface="Calibri" panose="020F0502020204030204" pitchFamily="34" charset="0"/>
                          <a:cs typeface="Amatic SC" panose="00000500000000000000" pitchFamily="2" charset="-79"/>
                        </a:rPr>
                        <a:t>Reading: </a:t>
                      </a:r>
                      <a:r>
                        <a:rPr lang="en-GB" sz="800" dirty="0">
                          <a:solidFill>
                            <a:schemeClr val="tx1"/>
                          </a:solidFill>
                          <a:effectLst/>
                          <a:latin typeface="+mn-lt"/>
                          <a:ea typeface="Calibri" panose="020F0502020204030204" pitchFamily="34" charset="0"/>
                          <a:cs typeface="Amatic SC" panose="00000500000000000000" pitchFamily="2" charset="-79"/>
                        </a:rPr>
                        <a:t>Rhyming strings, common theme in traditional tales, identifying characters and settings.</a:t>
                      </a:r>
                    </a:p>
                    <a:p>
                      <a:pPr algn="ctr">
                        <a:lnSpc>
                          <a:spcPct val="107000"/>
                        </a:lnSpc>
                        <a:spcAft>
                          <a:spcPts val="800"/>
                        </a:spcAft>
                      </a:pPr>
                      <a:r>
                        <a:rPr lang="en-US" sz="800" dirty="0"/>
                        <a:t>Help children to become familiar with letter groups, such as ‘</a:t>
                      </a:r>
                      <a:r>
                        <a:rPr lang="en-US" sz="800" dirty="0" err="1"/>
                        <a:t>th</a:t>
                      </a:r>
                      <a:r>
                        <a:rPr lang="en-US" sz="800" dirty="0"/>
                        <a:t>’, ‘</a:t>
                      </a:r>
                      <a:r>
                        <a:rPr lang="en-US" sz="800" dirty="0" err="1"/>
                        <a:t>sh</a:t>
                      </a:r>
                      <a:r>
                        <a:rPr lang="en-US" sz="800" dirty="0"/>
                        <a:t>’, ‘</a:t>
                      </a:r>
                      <a:r>
                        <a:rPr lang="en-US" sz="800" dirty="0" err="1"/>
                        <a:t>ch</a:t>
                      </a:r>
                      <a:r>
                        <a:rPr lang="en-US" sz="800" dirty="0"/>
                        <a:t>’, ‘</a:t>
                      </a:r>
                      <a:r>
                        <a:rPr lang="en-US" sz="800" dirty="0" err="1"/>
                        <a:t>ee</a:t>
                      </a:r>
                      <a:r>
                        <a:rPr lang="en-US" sz="800" dirty="0"/>
                        <a:t>’ ‘or’ ‘</a:t>
                      </a:r>
                      <a:r>
                        <a:rPr lang="en-US" sz="800" dirty="0" err="1"/>
                        <a:t>igh</a:t>
                      </a:r>
                      <a:r>
                        <a:rPr lang="en-US" sz="800" dirty="0"/>
                        <a:t>’. Provide opportunities for children to read words containing familiar letter groups: ‘that’, ‘shop’, ‘chin’, ‘feet’, ‘storm’, ‘night’. </a:t>
                      </a: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lnSpc>
                          <a:spcPct val="107000"/>
                        </a:lnSpc>
                        <a:spcAft>
                          <a:spcPts val="0"/>
                        </a:spcAft>
                      </a:pPr>
                      <a:r>
                        <a:rPr lang="en-GB" sz="800" b="1" dirty="0">
                          <a:solidFill>
                            <a:schemeClr val="tx1"/>
                          </a:solidFill>
                          <a:effectLst/>
                          <a:latin typeface="+mn-lt"/>
                          <a:ea typeface="Calibri" panose="020F0502020204030204" pitchFamily="34" charset="0"/>
                          <a:cs typeface="Amatic SC" panose="00000500000000000000" pitchFamily="2" charset="-79"/>
                        </a:rPr>
                        <a:t>Phonic </a:t>
                      </a:r>
                      <a:r>
                        <a:rPr lang="en-GB" sz="800" b="1" dirty="0" err="1">
                          <a:solidFill>
                            <a:schemeClr val="tx1"/>
                          </a:solidFill>
                          <a:effectLst/>
                          <a:latin typeface="+mn-lt"/>
                          <a:ea typeface="Calibri" panose="020F0502020204030204" pitchFamily="34" charset="0"/>
                          <a:cs typeface="Amatic SC" panose="00000500000000000000" pitchFamily="2" charset="-79"/>
                        </a:rPr>
                        <a:t>Sounds:Little</a:t>
                      </a:r>
                      <a:r>
                        <a:rPr lang="en-GB" sz="800" b="1" dirty="0">
                          <a:solidFill>
                            <a:schemeClr val="tx1"/>
                          </a:solidFill>
                          <a:effectLst/>
                          <a:latin typeface="+mn-lt"/>
                          <a:ea typeface="Calibri" panose="020F0502020204030204" pitchFamily="34" charset="0"/>
                          <a:cs typeface="Amatic SC" panose="00000500000000000000" pitchFamily="2" charset="-79"/>
                        </a:rPr>
                        <a:t> </a:t>
                      </a:r>
                      <a:r>
                        <a:rPr lang="en-GB" sz="800" b="1" dirty="0" err="1">
                          <a:solidFill>
                            <a:schemeClr val="tx1"/>
                          </a:solidFill>
                          <a:effectLst/>
                          <a:latin typeface="+mn-lt"/>
                          <a:ea typeface="Calibri" panose="020F0502020204030204" pitchFamily="34" charset="0"/>
                          <a:cs typeface="Amatic SC" panose="00000500000000000000" pitchFamily="2" charset="-79"/>
                        </a:rPr>
                        <a:t>Wandle</a:t>
                      </a:r>
                      <a:r>
                        <a:rPr lang="en-GB" sz="800" dirty="0">
                          <a:solidFill>
                            <a:schemeClr val="tx1"/>
                          </a:solidFill>
                          <a:effectLst/>
                          <a:latin typeface="+mn-lt"/>
                          <a:ea typeface="Calibri" panose="020F0502020204030204" pitchFamily="34" charset="0"/>
                          <a:cs typeface="Amatic SC" panose="00000500000000000000" pitchFamily="2" charset="-79"/>
                        </a:rPr>
                        <a:t> </a:t>
                      </a:r>
                    </a:p>
                    <a:p>
                      <a:pPr algn="ctr">
                        <a:lnSpc>
                          <a:spcPct val="107000"/>
                        </a:lnSpc>
                        <a:spcAft>
                          <a:spcPts val="0"/>
                        </a:spcAft>
                      </a:pPr>
                      <a:r>
                        <a:rPr lang="en-GB" sz="800" dirty="0">
                          <a:solidFill>
                            <a:schemeClr val="tx1"/>
                          </a:solidFill>
                          <a:effectLst/>
                          <a:latin typeface="+mn-lt"/>
                          <a:ea typeface="Calibri" panose="020F0502020204030204" pitchFamily="34" charset="0"/>
                          <a:cs typeface="Amatic SC" panose="00000500000000000000" pitchFamily="2" charset="-79"/>
                        </a:rPr>
                        <a:t>Differentiated groups </a:t>
                      </a:r>
                    </a:p>
                    <a:p>
                      <a:pPr algn="ctr">
                        <a:lnSpc>
                          <a:spcPct val="107000"/>
                        </a:lnSpc>
                        <a:spcAft>
                          <a:spcPts val="800"/>
                        </a:spcAft>
                      </a:pPr>
                      <a:r>
                        <a:rPr lang="en-GB" sz="800" b="1" dirty="0">
                          <a:solidFill>
                            <a:schemeClr val="tx1"/>
                          </a:solidFill>
                          <a:effectLst/>
                          <a:latin typeface="+mn-lt"/>
                          <a:ea typeface="Calibri" panose="020F0502020204030204" pitchFamily="34" charset="0"/>
                          <a:cs typeface="Amatic SC" panose="00000500000000000000" pitchFamily="2" charset="-79"/>
                        </a:rPr>
                        <a:t>Reading: </a:t>
                      </a:r>
                      <a:r>
                        <a:rPr lang="en-GB" sz="800" dirty="0">
                          <a:solidFill>
                            <a:schemeClr val="tx1"/>
                          </a:solidFill>
                          <a:effectLst/>
                          <a:latin typeface="+mn-lt"/>
                          <a:ea typeface="Calibri" panose="020F0502020204030204" pitchFamily="34" charset="0"/>
                          <a:cs typeface="Amatic SC" panose="00000500000000000000" pitchFamily="2" charset="-79"/>
                        </a:rPr>
                        <a:t>Story structure-beginning, middle, end. Innovating and retelling stories to an audience, non-fiction books.</a:t>
                      </a:r>
                    </a:p>
                    <a:p>
                      <a:pPr algn="ctr">
                        <a:lnSpc>
                          <a:spcPct val="107000"/>
                        </a:lnSpc>
                        <a:spcAft>
                          <a:spcPts val="800"/>
                        </a:spcAft>
                      </a:pPr>
                      <a:r>
                        <a:rPr lang="en-US" sz="800" dirty="0"/>
                        <a:t>Listen to children read some longer words made up of letter-sound correspondences they know: ‘rabbit’, ‘himself’, ‘jumping’. </a:t>
                      </a:r>
                      <a:endParaRPr lang="en-GB" sz="800" dirty="0">
                        <a:solidFill>
                          <a:schemeClr val="tx1"/>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dirty="0"/>
                        <a:t>Children should not be required to use other strategies to work out words. </a:t>
                      </a: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lnSpc>
                          <a:spcPct val="107000"/>
                        </a:lnSpc>
                        <a:spcAft>
                          <a:spcPts val="0"/>
                        </a:spcAft>
                      </a:pPr>
                      <a:r>
                        <a:rPr lang="en-GB" sz="800" b="1" dirty="0">
                          <a:solidFill>
                            <a:schemeClr val="tx1"/>
                          </a:solidFill>
                          <a:effectLst/>
                          <a:latin typeface="+mn-lt"/>
                          <a:ea typeface="Calibri" panose="020F0502020204030204" pitchFamily="34" charset="0"/>
                          <a:cs typeface="Amatic SC" panose="00000500000000000000" pitchFamily="2" charset="-79"/>
                        </a:rPr>
                        <a:t>Phonic </a:t>
                      </a:r>
                      <a:r>
                        <a:rPr lang="en-GB" sz="800" b="1" dirty="0" err="1">
                          <a:solidFill>
                            <a:schemeClr val="tx1"/>
                          </a:solidFill>
                          <a:effectLst/>
                          <a:latin typeface="+mn-lt"/>
                          <a:ea typeface="Calibri" panose="020F0502020204030204" pitchFamily="34" charset="0"/>
                          <a:cs typeface="Amatic SC" panose="00000500000000000000" pitchFamily="2" charset="-79"/>
                        </a:rPr>
                        <a:t>Sounds:Little</a:t>
                      </a:r>
                      <a:r>
                        <a:rPr lang="en-GB" sz="800" b="1" dirty="0">
                          <a:solidFill>
                            <a:schemeClr val="tx1"/>
                          </a:solidFill>
                          <a:effectLst/>
                          <a:latin typeface="+mn-lt"/>
                          <a:ea typeface="Calibri" panose="020F0502020204030204" pitchFamily="34" charset="0"/>
                          <a:cs typeface="Amatic SC" panose="00000500000000000000" pitchFamily="2" charset="-79"/>
                        </a:rPr>
                        <a:t> </a:t>
                      </a:r>
                      <a:r>
                        <a:rPr lang="en-GB" sz="800" b="1" dirty="0" err="1">
                          <a:solidFill>
                            <a:schemeClr val="tx1"/>
                          </a:solidFill>
                          <a:effectLst/>
                          <a:latin typeface="+mn-lt"/>
                          <a:ea typeface="Calibri" panose="020F0502020204030204" pitchFamily="34" charset="0"/>
                          <a:cs typeface="Amatic SC" panose="00000500000000000000" pitchFamily="2" charset="-79"/>
                        </a:rPr>
                        <a:t>Wandle</a:t>
                      </a:r>
                      <a:r>
                        <a:rPr lang="en-GB" sz="800" dirty="0">
                          <a:solidFill>
                            <a:schemeClr val="tx1"/>
                          </a:solidFill>
                          <a:effectLst/>
                          <a:latin typeface="+mn-lt"/>
                          <a:ea typeface="Calibri" panose="020F0502020204030204" pitchFamily="34" charset="0"/>
                          <a:cs typeface="Amatic SC" panose="00000500000000000000" pitchFamily="2" charset="-79"/>
                        </a:rPr>
                        <a:t> </a:t>
                      </a:r>
                    </a:p>
                    <a:p>
                      <a:pPr algn="ctr">
                        <a:lnSpc>
                          <a:spcPct val="107000"/>
                        </a:lnSpc>
                        <a:spcAft>
                          <a:spcPts val="0"/>
                        </a:spcAft>
                      </a:pPr>
                      <a:r>
                        <a:rPr lang="en-GB" sz="800" dirty="0">
                          <a:solidFill>
                            <a:schemeClr val="tx1"/>
                          </a:solidFill>
                          <a:effectLst/>
                          <a:latin typeface="+mn-lt"/>
                          <a:ea typeface="Calibri" panose="020F0502020204030204" pitchFamily="34" charset="0"/>
                          <a:cs typeface="Amatic SC" panose="00000500000000000000" pitchFamily="2" charset="-79"/>
                        </a:rPr>
                        <a:t>Differentiated groups: </a:t>
                      </a:r>
                    </a:p>
                    <a:p>
                      <a:pPr algn="ctr">
                        <a:lnSpc>
                          <a:spcPct val="107000"/>
                        </a:lnSpc>
                        <a:spcAft>
                          <a:spcPts val="800"/>
                        </a:spcAft>
                      </a:pPr>
                      <a:r>
                        <a:rPr lang="en-GB" sz="800" b="1" dirty="0">
                          <a:solidFill>
                            <a:schemeClr val="tx1"/>
                          </a:solidFill>
                          <a:effectLst/>
                          <a:latin typeface="+mn-lt"/>
                          <a:ea typeface="Calibri" panose="020F0502020204030204" pitchFamily="34" charset="0"/>
                          <a:cs typeface="Amatic SC" panose="00000500000000000000" pitchFamily="2" charset="-79"/>
                        </a:rPr>
                        <a:t>Reading: </a:t>
                      </a:r>
                      <a:r>
                        <a:rPr lang="en-GB" sz="800" dirty="0">
                          <a:solidFill>
                            <a:schemeClr val="tx1"/>
                          </a:solidFill>
                          <a:effectLst/>
                          <a:latin typeface="+mn-lt"/>
                          <a:ea typeface="Calibri" panose="020F0502020204030204" pitchFamily="34" charset="0"/>
                          <a:cs typeface="Amatic SC" panose="00000500000000000000" pitchFamily="2" charset="-79"/>
                        </a:rPr>
                        <a:t>Non-fiction texts, Internal blending, Naming letters of the alphabet. Distinguishing capital letters and lower case letters. </a:t>
                      </a:r>
                    </a:p>
                    <a:p>
                      <a:pPr algn="ctr">
                        <a:lnSpc>
                          <a:spcPct val="107000"/>
                        </a:lnSpc>
                        <a:spcAft>
                          <a:spcPts val="800"/>
                        </a:spcAft>
                      </a:pPr>
                      <a:r>
                        <a:rPr lang="en-US" sz="800" dirty="0"/>
                        <a:t>Note correspondences between letters and sounds that are unusual or that they have not yet been taught, such as ‘do’, ‘said’, ‘were’.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lnSpc>
                          <a:spcPct val="107000"/>
                        </a:lnSpc>
                        <a:spcAft>
                          <a:spcPts val="0"/>
                        </a:spcAft>
                      </a:pPr>
                      <a:r>
                        <a:rPr lang="en-GB" sz="800" b="1" dirty="0">
                          <a:solidFill>
                            <a:schemeClr val="tx1"/>
                          </a:solidFill>
                          <a:effectLst/>
                          <a:latin typeface="+mn-lt"/>
                          <a:ea typeface="Calibri" panose="020F0502020204030204" pitchFamily="34" charset="0"/>
                          <a:cs typeface="Amatic SC" panose="00000500000000000000" pitchFamily="2" charset="-79"/>
                        </a:rPr>
                        <a:t>Phonic </a:t>
                      </a:r>
                      <a:r>
                        <a:rPr lang="en-GB" sz="800" b="1" dirty="0" err="1">
                          <a:solidFill>
                            <a:schemeClr val="tx1"/>
                          </a:solidFill>
                          <a:effectLst/>
                          <a:latin typeface="+mn-lt"/>
                          <a:ea typeface="Calibri" panose="020F0502020204030204" pitchFamily="34" charset="0"/>
                          <a:cs typeface="Amatic SC" panose="00000500000000000000" pitchFamily="2" charset="-79"/>
                        </a:rPr>
                        <a:t>Sounds:Little</a:t>
                      </a:r>
                      <a:r>
                        <a:rPr lang="en-GB" sz="800" b="1" dirty="0">
                          <a:solidFill>
                            <a:schemeClr val="tx1"/>
                          </a:solidFill>
                          <a:effectLst/>
                          <a:latin typeface="+mn-lt"/>
                          <a:ea typeface="Calibri" panose="020F0502020204030204" pitchFamily="34" charset="0"/>
                          <a:cs typeface="Amatic SC" panose="00000500000000000000" pitchFamily="2" charset="-79"/>
                        </a:rPr>
                        <a:t> </a:t>
                      </a:r>
                      <a:r>
                        <a:rPr lang="en-GB" sz="800" b="1" dirty="0" err="1">
                          <a:solidFill>
                            <a:schemeClr val="tx1"/>
                          </a:solidFill>
                          <a:effectLst/>
                          <a:latin typeface="+mn-lt"/>
                          <a:ea typeface="Calibri" panose="020F0502020204030204" pitchFamily="34" charset="0"/>
                          <a:cs typeface="Amatic SC" panose="00000500000000000000" pitchFamily="2" charset="-79"/>
                        </a:rPr>
                        <a:t>Wandle</a:t>
                      </a:r>
                      <a:r>
                        <a:rPr lang="en-GB" sz="800" dirty="0">
                          <a:solidFill>
                            <a:schemeClr val="tx1"/>
                          </a:solidFill>
                          <a:effectLst/>
                          <a:latin typeface="+mn-lt"/>
                          <a:ea typeface="Calibri" panose="020F0502020204030204" pitchFamily="34" charset="0"/>
                          <a:cs typeface="Amatic SC" panose="00000500000000000000" pitchFamily="2" charset="-79"/>
                        </a:rPr>
                        <a:t> </a:t>
                      </a:r>
                    </a:p>
                    <a:p>
                      <a:pPr algn="ctr">
                        <a:lnSpc>
                          <a:spcPct val="107000"/>
                        </a:lnSpc>
                        <a:spcAft>
                          <a:spcPts val="0"/>
                        </a:spcAft>
                      </a:pPr>
                      <a:r>
                        <a:rPr lang="en-GB" sz="800" dirty="0">
                          <a:solidFill>
                            <a:schemeClr val="tx1"/>
                          </a:solidFill>
                          <a:effectLst/>
                          <a:latin typeface="+mn-lt"/>
                          <a:ea typeface="Calibri" panose="020F0502020204030204" pitchFamily="34" charset="0"/>
                          <a:cs typeface="Amatic SC" panose="00000500000000000000" pitchFamily="2" charset="-79"/>
                        </a:rPr>
                        <a:t>Differentiated groups</a:t>
                      </a:r>
                    </a:p>
                    <a:p>
                      <a:pPr algn="ctr">
                        <a:lnSpc>
                          <a:spcPct val="107000"/>
                        </a:lnSpc>
                        <a:spcAft>
                          <a:spcPts val="0"/>
                        </a:spcAft>
                      </a:pPr>
                      <a:endParaRPr lang="en-GB" sz="800" dirty="0">
                        <a:solidFill>
                          <a:schemeClr val="tx1"/>
                        </a:solidFill>
                        <a:effectLst/>
                        <a:latin typeface="+mn-lt"/>
                        <a:ea typeface="Calibri" panose="020F0502020204030204" pitchFamily="34" charset="0"/>
                        <a:cs typeface="Amatic SC" panose="00000500000000000000" pitchFamily="2" charset="-79"/>
                      </a:endParaRPr>
                    </a:p>
                    <a:p>
                      <a:pPr algn="ctr">
                        <a:lnSpc>
                          <a:spcPct val="107000"/>
                        </a:lnSpc>
                        <a:spcAft>
                          <a:spcPts val="800"/>
                        </a:spcAft>
                      </a:pPr>
                      <a:r>
                        <a:rPr lang="en-GB" sz="800" b="1" dirty="0">
                          <a:solidFill>
                            <a:schemeClr val="tx1"/>
                          </a:solidFill>
                          <a:effectLst/>
                          <a:latin typeface="+mn-lt"/>
                          <a:ea typeface="Calibri" panose="020F0502020204030204" pitchFamily="34" charset="0"/>
                          <a:cs typeface="Amatic SC" panose="00000500000000000000" pitchFamily="2" charset="-79"/>
                        </a:rPr>
                        <a:t>Reading: </a:t>
                      </a:r>
                      <a:r>
                        <a:rPr lang="en-GB" sz="800" dirty="0">
                          <a:solidFill>
                            <a:schemeClr val="tx1"/>
                          </a:solidFill>
                          <a:effectLst/>
                          <a:latin typeface="+mn-lt"/>
                          <a:ea typeface="Calibri" panose="020F0502020204030204" pitchFamily="34" charset="0"/>
                          <a:cs typeface="Amatic SC" panose="00000500000000000000" pitchFamily="2" charset="-79"/>
                        </a:rPr>
                        <a:t>Reading simple sentences with fluency. Reading CVCC and CCVC words confidently. </a:t>
                      </a:r>
                    </a:p>
                    <a:p>
                      <a:pPr algn="ctr">
                        <a:lnSpc>
                          <a:spcPct val="107000"/>
                        </a:lnSpc>
                        <a:spcAft>
                          <a:spcPts val="800"/>
                        </a:spcAft>
                      </a:pPr>
                      <a:r>
                        <a:rPr lang="en-GB" sz="800" dirty="0">
                          <a:solidFill>
                            <a:schemeClr val="tx1"/>
                          </a:solidFill>
                          <a:effectLst/>
                          <a:latin typeface="+mn-lt"/>
                          <a:ea typeface="Calibri" panose="020F0502020204030204" pitchFamily="34" charset="0"/>
                          <a:cs typeface="Amatic SC" panose="00000500000000000000" pitchFamily="2" charset="-79"/>
                        </a:rPr>
                        <a:t>End of term assessments</a:t>
                      </a:r>
                    </a:p>
                    <a:p>
                      <a:pPr algn="ctr">
                        <a:lnSpc>
                          <a:spcPct val="107000"/>
                        </a:lnSpc>
                        <a:spcAft>
                          <a:spcPts val="800"/>
                        </a:spcAft>
                      </a:pPr>
                      <a:r>
                        <a:rPr lang="en-GB" sz="800" dirty="0">
                          <a:solidFill>
                            <a:schemeClr val="tx1"/>
                          </a:solidFill>
                          <a:effectLst/>
                          <a:latin typeface="+mn-lt"/>
                          <a:ea typeface="Calibri" panose="020F0502020204030204" pitchFamily="34" charset="0"/>
                          <a:cs typeface="Amatic SC" panose="00000500000000000000" pitchFamily="2" charset="-79"/>
                        </a:rPr>
                        <a:t>Transition work with Year 1/2 staff </a:t>
                      </a:r>
                    </a:p>
                    <a:p>
                      <a:pPr algn="ctr">
                        <a:lnSpc>
                          <a:spcPct val="107000"/>
                        </a:lnSpc>
                        <a:spcAft>
                          <a:spcPts val="800"/>
                        </a:spcAft>
                      </a:pPr>
                      <a:endParaRPr lang="en-GB" sz="800" dirty="0">
                        <a:solidFill>
                          <a:schemeClr val="tx1"/>
                        </a:solidFill>
                        <a:effectLst/>
                        <a:latin typeface="+mn-lt"/>
                        <a:ea typeface="Calibri" panose="020F0502020204030204" pitchFamily="34" charset="0"/>
                        <a:cs typeface="Amatic SC" panose="00000500000000000000" pitchFamily="2" charset="-79"/>
                      </a:endParaRPr>
                    </a:p>
                    <a:p>
                      <a:pPr algn="ctr">
                        <a:lnSpc>
                          <a:spcPct val="107000"/>
                        </a:lnSpc>
                        <a:spcAft>
                          <a:spcPts val="800"/>
                        </a:spcAft>
                      </a:pP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474909330"/>
                  </a:ext>
                </a:extLst>
              </a:tr>
            </a:tbl>
          </a:graphicData>
        </a:graphic>
      </p:graphicFrame>
      <p:pic>
        <p:nvPicPr>
          <p:cNvPr id="8" name="Picture 7">
            <a:extLst>
              <a:ext uri="{FF2B5EF4-FFF2-40B4-BE49-F238E27FC236}">
                <a16:creationId xmlns:a16="http://schemas.microsoft.com/office/drawing/2014/main" id="{3845C3A2-465D-4ED4-8E86-34EBC63DAF6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379586" y="156394"/>
            <a:ext cx="501298" cy="501298"/>
          </a:xfrm>
          <a:prstGeom prst="rect">
            <a:avLst/>
          </a:prstGeom>
        </p:spPr>
      </p:pic>
    </p:spTree>
    <p:extLst>
      <p:ext uri="{BB962C8B-B14F-4D97-AF65-F5344CB8AC3E}">
        <p14:creationId xmlns:p14="http://schemas.microsoft.com/office/powerpoint/2010/main" val="4137687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32777</TotalTime>
  <Words>10958</Words>
  <Application>Microsoft Office PowerPoint</Application>
  <PresentationFormat>Widescreen</PresentationFormat>
  <Paragraphs>1354</Paragraphs>
  <Slides>16</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Calibri</vt:lpstr>
      <vt:lpstr>Open Sans</vt:lpstr>
      <vt:lpstr>Adler</vt:lpstr>
      <vt:lpstr>Arial</vt:lpstr>
      <vt:lpstr>Courier New</vt:lpstr>
      <vt:lpstr>Calibri Light</vt:lpstr>
      <vt:lpstr>Amatic SC</vt:lpstr>
      <vt:lpstr>Wingdings</vt:lpstr>
      <vt:lpstr>Calibri body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Alford</dc:creator>
  <cp:lastModifiedBy>Lucy Brown</cp:lastModifiedBy>
  <cp:revision>235</cp:revision>
  <cp:lastPrinted>2021-09-09T13:01:41Z</cp:lastPrinted>
  <dcterms:created xsi:type="dcterms:W3CDTF">2021-06-03T07:59:39Z</dcterms:created>
  <dcterms:modified xsi:type="dcterms:W3CDTF">2021-11-08T14:49:39Z</dcterms:modified>
</cp:coreProperties>
</file>