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9" r:id="rId5"/>
    <p:sldId id="260" r:id="rId6"/>
  </p:sldIdLst>
  <p:sldSz cx="12801600" cy="9601200" type="A3"/>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F6BA"/>
    <a:srgbClr val="33FF8F"/>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226" autoAdjust="0"/>
  </p:normalViewPr>
  <p:slideViewPr>
    <p:cSldViewPr snapToGrid="0" snapToObjects="1">
      <p:cViewPr varScale="1">
        <p:scale>
          <a:sx n="71" d="100"/>
          <a:sy n="71" d="100"/>
        </p:scale>
        <p:origin x="90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GB"/>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9707A9A-2CB2-A741-B755-CCE1CF4A6E7F}" type="datetimeFigureOut">
              <a:rPr lang="en-GB" smtClean="0"/>
              <a:t>24/02/2022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220639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9707A9A-2CB2-A741-B755-CCE1CF4A6E7F}" type="datetimeFigureOut">
              <a:rPr lang="en-GB" smtClean="0"/>
              <a:t>24/02/2022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698901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9707A9A-2CB2-A741-B755-CCE1CF4A6E7F}" type="datetimeFigureOut">
              <a:rPr lang="en-GB" smtClean="0"/>
              <a:t>24/02/2022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2075570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9707A9A-2CB2-A741-B755-CCE1CF4A6E7F}" type="datetimeFigureOut">
              <a:rPr lang="en-GB" smtClean="0"/>
              <a:t>24/02/2022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1617407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GB"/>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9707A9A-2CB2-A741-B755-CCE1CF4A6E7F}" type="datetimeFigureOut">
              <a:rPr lang="en-GB" smtClean="0"/>
              <a:t>24/02/2022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3301909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9707A9A-2CB2-A741-B755-CCE1CF4A6E7F}" type="datetimeFigureOut">
              <a:rPr lang="en-GB" smtClean="0"/>
              <a:t>24/02/2022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2531350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GB"/>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a:t>Click to 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GB"/>
              <a:t>Click to 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9707A9A-2CB2-A741-B755-CCE1CF4A6E7F}" type="datetimeFigureOut">
              <a:rPr lang="en-GB" smtClean="0"/>
              <a:t>24/02/2022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294968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9707A9A-2CB2-A741-B755-CCE1CF4A6E7F}" type="datetimeFigureOut">
              <a:rPr lang="en-GB" smtClean="0"/>
              <a:t>24/02/2022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1330310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07A9A-2CB2-A741-B755-CCE1CF4A6E7F}" type="datetimeFigureOut">
              <a:rPr lang="en-GB" smtClean="0"/>
              <a:t>24/02/2022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290834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GB"/>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GB"/>
              <a:t>Click to edit Master text styles</a:t>
            </a:r>
          </a:p>
        </p:txBody>
      </p:sp>
      <p:sp>
        <p:nvSpPr>
          <p:cNvPr id="5" name="Date Placeholder 4"/>
          <p:cNvSpPr>
            <a:spLocks noGrp="1"/>
          </p:cNvSpPr>
          <p:nvPr>
            <p:ph type="dt" sz="half" idx="10"/>
          </p:nvPr>
        </p:nvSpPr>
        <p:spPr/>
        <p:txBody>
          <a:bodyPr/>
          <a:lstStyle/>
          <a:p>
            <a:fld id="{09707A9A-2CB2-A741-B755-CCE1CF4A6E7F}" type="datetimeFigureOut">
              <a:rPr lang="en-GB" smtClean="0"/>
              <a:t>24/02/2022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788194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GB"/>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GB"/>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GB"/>
              <a:t>Click to edit Master text styles</a:t>
            </a:r>
          </a:p>
        </p:txBody>
      </p:sp>
      <p:sp>
        <p:nvSpPr>
          <p:cNvPr id="5" name="Date Placeholder 4"/>
          <p:cNvSpPr>
            <a:spLocks noGrp="1"/>
          </p:cNvSpPr>
          <p:nvPr>
            <p:ph type="dt" sz="half" idx="10"/>
          </p:nvPr>
        </p:nvSpPr>
        <p:spPr/>
        <p:txBody>
          <a:bodyPr/>
          <a:lstStyle/>
          <a:p>
            <a:fld id="{09707A9A-2CB2-A741-B755-CCE1CF4A6E7F}" type="datetimeFigureOut">
              <a:rPr lang="en-GB" smtClean="0"/>
              <a:t>24/02/2022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F378B9-C4D2-8F4B-BE23-1F4DF5136582}" type="slidenum">
              <a:rPr lang="en-GB" smtClean="0"/>
              <a:t>‹#›</a:t>
            </a:fld>
            <a:endParaRPr lang="en-GB"/>
          </a:p>
        </p:txBody>
      </p:sp>
    </p:spTree>
    <p:extLst>
      <p:ext uri="{BB962C8B-B14F-4D97-AF65-F5344CB8AC3E}">
        <p14:creationId xmlns:p14="http://schemas.microsoft.com/office/powerpoint/2010/main" val="83968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09707A9A-2CB2-A741-B755-CCE1CF4A6E7F}" type="datetimeFigureOut">
              <a:rPr lang="en-GB" smtClean="0"/>
              <a:t>24/02/2022</a:t>
            </a:fld>
            <a:endParaRPr lang="en-GB"/>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57F378B9-C4D2-8F4B-BE23-1F4DF5136582}" type="slidenum">
              <a:rPr lang="en-GB" smtClean="0"/>
              <a:t>‹#›</a:t>
            </a:fld>
            <a:endParaRPr lang="en-GB"/>
          </a:p>
        </p:txBody>
      </p:sp>
    </p:spTree>
    <p:extLst>
      <p:ext uri="{BB962C8B-B14F-4D97-AF65-F5344CB8AC3E}">
        <p14:creationId xmlns:p14="http://schemas.microsoft.com/office/powerpoint/2010/main" val="3759202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4459A7B-AD09-4208-A10B-979C5139F412}"/>
              </a:ext>
            </a:extLst>
          </p:cNvPr>
          <p:cNvSpPr txBox="1"/>
          <p:nvPr/>
        </p:nvSpPr>
        <p:spPr>
          <a:xfrm>
            <a:off x="5667318" y="2376211"/>
            <a:ext cx="6734396" cy="369332"/>
          </a:xfrm>
          <a:prstGeom prst="rect">
            <a:avLst/>
          </a:prstGeom>
          <a:solidFill>
            <a:srgbClr val="0070C0"/>
          </a:solidFill>
        </p:spPr>
        <p:txBody>
          <a:bodyPr wrap="square" rtlCol="0">
            <a:spAutoFit/>
          </a:bodyPr>
          <a:lstStyle/>
          <a:p>
            <a:endParaRPr lang="en-GB" dirty="0">
              <a:solidFill>
                <a:srgbClr val="0070C0"/>
              </a:solidFill>
            </a:endParaRPr>
          </a:p>
        </p:txBody>
      </p:sp>
      <p:sp>
        <p:nvSpPr>
          <p:cNvPr id="5" name="Rectangle 4">
            <a:extLst>
              <a:ext uri="{FF2B5EF4-FFF2-40B4-BE49-F238E27FC236}">
                <a16:creationId xmlns:a16="http://schemas.microsoft.com/office/drawing/2014/main" id="{5885F63B-22FE-9C4F-B60D-553F5929394F}"/>
              </a:ext>
            </a:extLst>
          </p:cNvPr>
          <p:cNvSpPr/>
          <p:nvPr/>
        </p:nvSpPr>
        <p:spPr>
          <a:xfrm>
            <a:off x="-3102" y="282094"/>
            <a:ext cx="6606988" cy="1569660"/>
          </a:xfrm>
          <a:prstGeom prst="rect">
            <a:avLst/>
          </a:prstGeom>
          <a:solidFill>
            <a:schemeClr val="bg1"/>
          </a:solidFill>
          <a:ln>
            <a:noFill/>
          </a:ln>
        </p:spPr>
        <p:txBody>
          <a:bodyPr wrap="square" lIns="91440" tIns="45720" rIns="91440" bIns="45720">
            <a:spAutoFit/>
          </a:bodyPr>
          <a:lstStyle/>
          <a:p>
            <a:pPr algn="ctr"/>
            <a:r>
              <a:rPr lang="en-GB" sz="3600" b="1" dirty="0">
                <a:ln w="0">
                  <a:solidFill>
                    <a:schemeClr val="tx1"/>
                  </a:solidFill>
                </a:ln>
                <a:solidFill>
                  <a:srgbClr val="C00000"/>
                </a:solidFill>
                <a:effectLst>
                  <a:outerShdw blurRad="50800" dist="12700" dir="4260000" algn="tl" rotWithShape="0">
                    <a:schemeClr val="dk1"/>
                  </a:outerShdw>
                </a:effectLst>
                <a:latin typeface="Gill Sans MT" panose="020B0502020104020203" pitchFamily="34" charset="77"/>
                <a:cs typeface="Phosphate Inline" panose="02000506050000020004" pitchFamily="2" charset="77"/>
              </a:rPr>
              <a:t>How are lives saved? </a:t>
            </a:r>
          </a:p>
          <a:p>
            <a:pPr algn="ctr"/>
            <a:r>
              <a:rPr lang="en-GB" sz="2400" b="1" dirty="0">
                <a:ln w="0">
                  <a:solidFill>
                    <a:schemeClr val="tx1"/>
                  </a:solidFill>
                </a:ln>
                <a:solidFill>
                  <a:srgbClr val="C00000"/>
                </a:solidFill>
                <a:effectLst>
                  <a:outerShdw blurRad="50800" dist="12700" dir="4260000" algn="tl" rotWithShape="0">
                    <a:schemeClr val="dk1"/>
                  </a:outerShdw>
                </a:effectLst>
                <a:latin typeface="Gill Sans MT" panose="020B0502020104020203" pitchFamily="34" charset="77"/>
                <a:cs typeface="Phosphate Inline" panose="02000506050000020004" pitchFamily="2" charset="77"/>
              </a:rPr>
              <a:t>World War II</a:t>
            </a:r>
          </a:p>
          <a:p>
            <a:pPr algn="ctr"/>
            <a:endParaRPr lang="en-GB" sz="3600" b="1" cap="none" spc="0" dirty="0">
              <a:ln w="0">
                <a:solidFill>
                  <a:schemeClr val="tx1"/>
                </a:solidFill>
              </a:ln>
              <a:solidFill>
                <a:srgbClr val="CC3399"/>
              </a:solidFill>
              <a:effectLst>
                <a:outerShdw blurRad="50800" dist="12700" dir="4260000" algn="tl" rotWithShape="0">
                  <a:schemeClr val="dk1"/>
                </a:outerShdw>
              </a:effectLst>
              <a:latin typeface="Gill Sans MT" panose="020B0502020104020203" pitchFamily="34" charset="77"/>
              <a:cs typeface="Phosphate Inline" panose="02000506050000020004" pitchFamily="2" charset="77"/>
            </a:endParaRPr>
          </a:p>
        </p:txBody>
      </p:sp>
      <p:sp>
        <p:nvSpPr>
          <p:cNvPr id="4" name="Rectangle 3">
            <a:extLst>
              <a:ext uri="{FF2B5EF4-FFF2-40B4-BE49-F238E27FC236}">
                <a16:creationId xmlns:a16="http://schemas.microsoft.com/office/drawing/2014/main" id="{C6085614-6D06-2C46-A00B-AE589627FAAA}"/>
              </a:ext>
            </a:extLst>
          </p:cNvPr>
          <p:cNvSpPr/>
          <p:nvPr/>
        </p:nvSpPr>
        <p:spPr>
          <a:xfrm>
            <a:off x="360543" y="303610"/>
            <a:ext cx="12138212" cy="8982636"/>
          </a:xfrm>
          <a:prstGeom prst="rect">
            <a:avLst/>
          </a:prstGeom>
          <a:noFill/>
          <a:ln w="73025"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406AFF5-E9E8-CE4E-A6D1-19C2855DB269}"/>
              </a:ext>
            </a:extLst>
          </p:cNvPr>
          <p:cNvSpPr/>
          <p:nvPr/>
        </p:nvSpPr>
        <p:spPr>
          <a:xfrm>
            <a:off x="6704920" y="414877"/>
            <a:ext cx="4435189" cy="923330"/>
          </a:xfrm>
          <a:prstGeom prst="rect">
            <a:avLst/>
          </a:prstGeom>
          <a:noFill/>
          <a:ln>
            <a:noFill/>
          </a:ln>
        </p:spPr>
        <p:txBody>
          <a:bodyPr wrap="none" lIns="91440" tIns="45720" rIns="91440" bIns="45720">
            <a:spAutoFit/>
          </a:bodyPr>
          <a:lstStyle/>
          <a:p>
            <a:pPr algn="ctr"/>
            <a:r>
              <a:rPr lang="en-GB" b="1" cap="none" spc="0" dirty="0">
                <a:ln w="0">
                  <a:solidFill>
                    <a:schemeClr val="tx1"/>
                  </a:solidFill>
                </a:ln>
                <a:effectLst>
                  <a:outerShdw dist="12700" dir="4260000" algn="tl" rotWithShape="0">
                    <a:schemeClr val="dk1"/>
                  </a:outerShdw>
                </a:effectLst>
                <a:latin typeface="Gill Sans MT" panose="020B0502020104020203" pitchFamily="34" charset="77"/>
                <a:cs typeface="Phosphate Inline" panose="02000506050000020004" pitchFamily="2" charset="77"/>
              </a:rPr>
              <a:t>HISTORY KNOWLEDGE ORGANISER</a:t>
            </a:r>
          </a:p>
          <a:p>
            <a:pPr algn="ctr"/>
            <a:endParaRPr lang="en-GB" b="1" dirty="0">
              <a:ln w="0">
                <a:solidFill>
                  <a:schemeClr val="tx1"/>
                </a:solidFill>
              </a:ln>
              <a:effectLst>
                <a:outerShdw dist="12700" dir="4260000" algn="tl" rotWithShape="0">
                  <a:schemeClr val="dk1"/>
                </a:outerShdw>
              </a:effectLst>
              <a:latin typeface="Gill Sans MT" panose="020B0502020104020203" pitchFamily="34" charset="77"/>
              <a:cs typeface="Phosphate Inline" panose="02000506050000020004" pitchFamily="2" charset="77"/>
            </a:endParaRPr>
          </a:p>
          <a:p>
            <a:pPr algn="ctr"/>
            <a:r>
              <a:rPr lang="en-GB" b="1" cap="none" spc="0" dirty="0">
                <a:ln w="0">
                  <a:solidFill>
                    <a:schemeClr val="tx1"/>
                  </a:solidFill>
                </a:ln>
                <a:solidFill>
                  <a:schemeClr val="accent5">
                    <a:lumMod val="50000"/>
                  </a:schemeClr>
                </a:solidFill>
                <a:effectLst>
                  <a:outerShdw dist="12700" dir="4260000" algn="tl" rotWithShape="0">
                    <a:schemeClr val="dk1"/>
                  </a:outerShdw>
                </a:effectLst>
                <a:latin typeface="Gill Sans MT" panose="020B0502020104020203" pitchFamily="34" charset="77"/>
                <a:cs typeface="Phosphate Inline" panose="02000506050000020004" pitchFamily="2" charset="77"/>
              </a:rPr>
              <a:t>Time Line of Key Events </a:t>
            </a:r>
          </a:p>
        </p:txBody>
      </p:sp>
      <p:graphicFrame>
        <p:nvGraphicFramePr>
          <p:cNvPr id="10" name="Table 10">
            <a:extLst>
              <a:ext uri="{FF2B5EF4-FFF2-40B4-BE49-F238E27FC236}">
                <a16:creationId xmlns:a16="http://schemas.microsoft.com/office/drawing/2014/main" id="{584E3967-87F3-CD49-9356-CFC6D0DECC3C}"/>
              </a:ext>
            </a:extLst>
          </p:cNvPr>
          <p:cNvGraphicFramePr>
            <a:graphicFrameLocks noGrp="1"/>
          </p:cNvGraphicFramePr>
          <p:nvPr>
            <p:extLst>
              <p:ext uri="{D42A27DB-BD31-4B8C-83A1-F6EECF244321}">
                <p14:modId xmlns:p14="http://schemas.microsoft.com/office/powerpoint/2010/main" val="1055655801"/>
              </p:ext>
            </p:extLst>
          </p:nvPr>
        </p:nvGraphicFramePr>
        <p:xfrm>
          <a:off x="372762" y="1281125"/>
          <a:ext cx="5253487" cy="5770820"/>
        </p:xfrm>
        <a:graphic>
          <a:graphicData uri="http://schemas.openxmlformats.org/drawingml/2006/table">
            <a:tbl>
              <a:tblPr firstRow="1" bandRow="1">
                <a:tableStyleId>{5940675A-B579-460E-94D1-54222C63F5DA}</a:tableStyleId>
              </a:tblPr>
              <a:tblGrid>
                <a:gridCol w="1135904">
                  <a:extLst>
                    <a:ext uri="{9D8B030D-6E8A-4147-A177-3AD203B41FA5}">
                      <a16:colId xmlns:a16="http://schemas.microsoft.com/office/drawing/2014/main" val="2344213269"/>
                    </a:ext>
                  </a:extLst>
                </a:gridCol>
                <a:gridCol w="4117583">
                  <a:extLst>
                    <a:ext uri="{9D8B030D-6E8A-4147-A177-3AD203B41FA5}">
                      <a16:colId xmlns:a16="http://schemas.microsoft.com/office/drawing/2014/main" val="2649323644"/>
                    </a:ext>
                  </a:extLst>
                </a:gridCol>
              </a:tblGrid>
              <a:tr h="349314">
                <a:tc gridSpan="2">
                  <a:txBody>
                    <a:bodyPr/>
                    <a:lstStyle/>
                    <a:p>
                      <a:pPr algn="l">
                        <a:lnSpc>
                          <a:spcPct val="100000"/>
                        </a:lnSpc>
                      </a:pPr>
                      <a:r>
                        <a:rPr lang="en-GB" sz="1200" b="1" dirty="0">
                          <a:latin typeface="Gill Sans MT" panose="020B0502020104020203" pitchFamily="34" charset="77"/>
                        </a:rPr>
                        <a:t>Vocabulary Challenge</a:t>
                      </a:r>
                    </a:p>
                  </a:txBody>
                  <a:tcPr anchor="ctr">
                    <a:solidFill>
                      <a:srgbClr val="33FF8F"/>
                    </a:solidFill>
                  </a:tcPr>
                </a:tc>
                <a:tc hMerge="1">
                  <a:txBody>
                    <a:bodyPr/>
                    <a:lstStyle/>
                    <a:p>
                      <a:endParaRPr lang="en-GB" sz="1200" dirty="0"/>
                    </a:p>
                  </a:txBody>
                  <a:tcPr/>
                </a:tc>
                <a:extLst>
                  <a:ext uri="{0D108BD9-81ED-4DB2-BD59-A6C34878D82A}">
                    <a16:rowId xmlns:a16="http://schemas.microsoft.com/office/drawing/2014/main" val="824812075"/>
                  </a:ext>
                </a:extLst>
              </a:tr>
              <a:tr h="461067">
                <a:tc>
                  <a:txBody>
                    <a:bodyPr/>
                    <a:lstStyle/>
                    <a:p>
                      <a:pPr algn="l">
                        <a:lnSpc>
                          <a:spcPct val="100000"/>
                        </a:lnSpc>
                      </a:pPr>
                      <a:r>
                        <a:rPr lang="en-GB" sz="1000" b="1" dirty="0">
                          <a:latin typeface="Gill Sans MT" panose="020B0502020104020203" pitchFamily="34" charset="77"/>
                        </a:rPr>
                        <a:t>Allies </a:t>
                      </a:r>
                    </a:p>
                  </a:txBody>
                  <a:tcPr anchor="ctr">
                    <a:solidFill>
                      <a:srgbClr val="ACF6BA"/>
                    </a:solidFill>
                  </a:tcPr>
                </a:tc>
                <a:tc>
                  <a:txBody>
                    <a:bodyPr/>
                    <a:lstStyle/>
                    <a:p>
                      <a:pPr algn="l">
                        <a:lnSpc>
                          <a:spcPct val="100000"/>
                        </a:lnSpc>
                      </a:pPr>
                      <a:r>
                        <a:rPr lang="en-GB" sz="1000" dirty="0">
                          <a:latin typeface="Gill Sans MT" panose="020B0502020104020203" pitchFamily="34" charset="77"/>
                        </a:rPr>
                        <a:t>Countries who fought on the British side (including: USA, Great Britain, France, Russia (1941-1945))</a:t>
                      </a:r>
                    </a:p>
                  </a:txBody>
                  <a:tcPr anchor="ctr"/>
                </a:tc>
                <a:extLst>
                  <a:ext uri="{0D108BD9-81ED-4DB2-BD59-A6C34878D82A}">
                    <a16:rowId xmlns:a16="http://schemas.microsoft.com/office/drawing/2014/main" val="144233429"/>
                  </a:ext>
                </a:extLst>
              </a:tr>
              <a:tr h="446056">
                <a:tc>
                  <a:txBody>
                    <a:bodyPr/>
                    <a:lstStyle/>
                    <a:p>
                      <a:pPr algn="l">
                        <a:lnSpc>
                          <a:spcPct val="100000"/>
                        </a:lnSpc>
                      </a:pPr>
                      <a:r>
                        <a:rPr lang="en-GB" sz="1000" b="1" dirty="0">
                          <a:latin typeface="Gill Sans MT" panose="020B0502020104020203" pitchFamily="34" charset="77"/>
                        </a:rPr>
                        <a:t>Axis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Countries who fought on the German side (including: Italy, Germany, Japan, Russia (1939-1941))</a:t>
                      </a:r>
                    </a:p>
                  </a:txBody>
                  <a:tcPr anchor="ctr"/>
                </a:tc>
                <a:extLst>
                  <a:ext uri="{0D108BD9-81ED-4DB2-BD59-A6C34878D82A}">
                    <a16:rowId xmlns:a16="http://schemas.microsoft.com/office/drawing/2014/main" val="3708563774"/>
                  </a:ext>
                </a:extLst>
              </a:tr>
              <a:tr h="465357">
                <a:tc>
                  <a:txBody>
                    <a:bodyPr/>
                    <a:lstStyle/>
                    <a:p>
                      <a:pPr algn="l">
                        <a:lnSpc>
                          <a:spcPct val="100000"/>
                        </a:lnSpc>
                      </a:pPr>
                      <a:r>
                        <a:rPr lang="en-GB" sz="1000" b="1" dirty="0">
                          <a:latin typeface="Gill Sans MT" panose="020B0502020104020203" pitchFamily="34" charset="77"/>
                        </a:rPr>
                        <a:t>Nazi Party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A German political party with racist and anti-Jewish ideas, led by Adolf Hitler</a:t>
                      </a:r>
                    </a:p>
                  </a:txBody>
                  <a:tcPr anchor="ctr"/>
                </a:tc>
                <a:extLst>
                  <a:ext uri="{0D108BD9-81ED-4DB2-BD59-A6C34878D82A}">
                    <a16:rowId xmlns:a16="http://schemas.microsoft.com/office/drawing/2014/main" val="152157742"/>
                  </a:ext>
                </a:extLst>
              </a:tr>
              <a:tr h="461067">
                <a:tc>
                  <a:txBody>
                    <a:bodyPr/>
                    <a:lstStyle/>
                    <a:p>
                      <a:pPr algn="l">
                        <a:lnSpc>
                          <a:spcPct val="100000"/>
                        </a:lnSpc>
                      </a:pPr>
                      <a:r>
                        <a:rPr lang="en-GB" sz="1000" b="1" dirty="0">
                          <a:latin typeface="Gill Sans MT" panose="020B0502020104020203" pitchFamily="34" charset="77"/>
                        </a:rPr>
                        <a:t>Czechoslovakia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A European country that no longer exists. Now forms two countries; The Czech Republic and Slovakia. </a:t>
                      </a:r>
                    </a:p>
                  </a:txBody>
                  <a:tcPr anchor="ctr"/>
                </a:tc>
                <a:extLst>
                  <a:ext uri="{0D108BD9-81ED-4DB2-BD59-A6C34878D82A}">
                    <a16:rowId xmlns:a16="http://schemas.microsoft.com/office/drawing/2014/main" val="3127595459"/>
                  </a:ext>
                </a:extLst>
              </a:tr>
              <a:tr h="493234">
                <a:tc>
                  <a:txBody>
                    <a:bodyPr/>
                    <a:lstStyle/>
                    <a:p>
                      <a:pPr algn="l">
                        <a:lnSpc>
                          <a:spcPct val="100000"/>
                        </a:lnSpc>
                      </a:pPr>
                      <a:r>
                        <a:rPr lang="en-GB" sz="1000" b="1" dirty="0">
                          <a:latin typeface="Gill Sans MT" panose="020B0502020104020203" pitchFamily="34" charset="77"/>
                        </a:rPr>
                        <a:t>Propaganda</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Information designed to promote a political idea or opinion.</a:t>
                      </a:r>
                    </a:p>
                  </a:txBody>
                  <a:tcPr anchor="ctr"/>
                </a:tc>
                <a:extLst>
                  <a:ext uri="{0D108BD9-81ED-4DB2-BD59-A6C34878D82A}">
                    <a16:rowId xmlns:a16="http://schemas.microsoft.com/office/drawing/2014/main" val="520535911"/>
                  </a:ext>
                </a:extLst>
              </a:tr>
              <a:tr h="428898">
                <a:tc>
                  <a:txBody>
                    <a:bodyPr/>
                    <a:lstStyle/>
                    <a:p>
                      <a:pPr algn="l">
                        <a:lnSpc>
                          <a:spcPct val="100000"/>
                        </a:lnSpc>
                      </a:pPr>
                      <a:r>
                        <a:rPr lang="en-GB" sz="1000" b="1" dirty="0">
                          <a:latin typeface="Gill Sans MT" panose="020B0502020104020203" pitchFamily="34" charset="77"/>
                        </a:rPr>
                        <a:t>Evacuee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Someone who was evacuated, moved from a danger area to a safer place (normally from the cities to rural areas). </a:t>
                      </a:r>
                    </a:p>
                  </a:txBody>
                  <a:tcPr anchor="ctr"/>
                </a:tc>
                <a:extLst>
                  <a:ext uri="{0D108BD9-81ED-4DB2-BD59-A6C34878D82A}">
                    <a16:rowId xmlns:a16="http://schemas.microsoft.com/office/drawing/2014/main" val="1225294210"/>
                  </a:ext>
                </a:extLst>
              </a:tr>
              <a:tr h="482511">
                <a:tc>
                  <a:txBody>
                    <a:bodyPr/>
                    <a:lstStyle/>
                    <a:p>
                      <a:pPr algn="l">
                        <a:lnSpc>
                          <a:spcPct val="100000"/>
                        </a:lnSpc>
                      </a:pPr>
                      <a:r>
                        <a:rPr lang="en-GB" sz="1000" b="1" dirty="0">
                          <a:latin typeface="Gill Sans MT" panose="020B0502020104020203" pitchFamily="34" charset="77"/>
                        </a:rPr>
                        <a:t>Blitz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Series of aerial bombing raid on the UK, mainly on cities including London, Bristol, Coventry and Nottingham. </a:t>
                      </a:r>
                    </a:p>
                  </a:txBody>
                  <a:tcPr anchor="ctr"/>
                </a:tc>
                <a:extLst>
                  <a:ext uri="{0D108BD9-81ED-4DB2-BD59-A6C34878D82A}">
                    <a16:rowId xmlns:a16="http://schemas.microsoft.com/office/drawing/2014/main" val="1182610385"/>
                  </a:ext>
                </a:extLst>
              </a:tr>
              <a:tr h="446056">
                <a:tc>
                  <a:txBody>
                    <a:bodyPr/>
                    <a:lstStyle/>
                    <a:p>
                      <a:pPr algn="l">
                        <a:lnSpc>
                          <a:spcPct val="100000"/>
                        </a:lnSpc>
                      </a:pPr>
                      <a:r>
                        <a:rPr lang="en-GB" sz="1000" b="1" dirty="0">
                          <a:latin typeface="Gill Sans MT" panose="020B0502020104020203" pitchFamily="34" charset="77"/>
                        </a:rPr>
                        <a:t>Radar</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b="0" baseline="0" dirty="0">
                          <a:latin typeface="Gill Sans MT" panose="020B0502020104020203" pitchFamily="34" charset="0"/>
                        </a:rPr>
                        <a:t>Radar is a system that uses waves of energy to sense objects. Helped to save many lives in the Second World War. </a:t>
                      </a:r>
                      <a:endParaRPr lang="en-GB" sz="1000" dirty="0">
                        <a:latin typeface="Gill Sans MT" panose="020B0502020104020203" pitchFamily="34" charset="77"/>
                      </a:endParaRPr>
                    </a:p>
                  </a:txBody>
                  <a:tcPr anchor="ctr"/>
                </a:tc>
                <a:extLst>
                  <a:ext uri="{0D108BD9-81ED-4DB2-BD59-A6C34878D82A}">
                    <a16:rowId xmlns:a16="http://schemas.microsoft.com/office/drawing/2014/main" val="1471841805"/>
                  </a:ext>
                </a:extLst>
              </a:tr>
              <a:tr h="446056">
                <a:tc>
                  <a:txBody>
                    <a:bodyPr/>
                    <a:lstStyle/>
                    <a:p>
                      <a:pPr algn="l">
                        <a:lnSpc>
                          <a:spcPct val="100000"/>
                        </a:lnSpc>
                      </a:pPr>
                      <a:br>
                        <a:rPr lang="en-GB" sz="1000" b="1" dirty="0">
                          <a:latin typeface="Gill Sans MT" panose="020B0502020104020203" pitchFamily="34" charset="77"/>
                        </a:rPr>
                      </a:br>
                      <a:r>
                        <a:rPr lang="en-GB" sz="1000" b="1" dirty="0">
                          <a:latin typeface="Gill Sans MT" panose="020B0502020104020203" pitchFamily="34" charset="77"/>
                        </a:rPr>
                        <a:t>Enigma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A machine used by the Nazis to send coded messages.</a:t>
                      </a:r>
                    </a:p>
                  </a:txBody>
                  <a:tcPr anchor="ctr"/>
                </a:tc>
                <a:extLst>
                  <a:ext uri="{0D108BD9-81ED-4DB2-BD59-A6C34878D82A}">
                    <a16:rowId xmlns:a16="http://schemas.microsoft.com/office/drawing/2014/main" val="2064564703"/>
                  </a:ext>
                </a:extLst>
              </a:tr>
              <a:tr h="410513">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b="1" dirty="0">
                          <a:latin typeface="Gill Sans MT" panose="020B0502020104020203" pitchFamily="34" charset="77"/>
                        </a:rPr>
                        <a:t>Penicillin </a:t>
                      </a:r>
                    </a:p>
                  </a:txBody>
                  <a:tcPr anchor="ctr">
                    <a:solidFill>
                      <a:srgbClr val="ACF6BA"/>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An antibiotic produced naturally. Penicillin was discovered in 1928 and during the Second World War became the first antibiotic to be used. </a:t>
                      </a:r>
                    </a:p>
                  </a:txBody>
                  <a:tcPr anchor="ctr"/>
                </a:tc>
                <a:extLst>
                  <a:ext uri="{0D108BD9-81ED-4DB2-BD59-A6C34878D82A}">
                    <a16:rowId xmlns:a16="http://schemas.microsoft.com/office/drawing/2014/main" val="893870930"/>
                  </a:ext>
                </a:extLst>
              </a:tr>
              <a:tr h="434635">
                <a:tc gridSpan="2">
                  <a:txBody>
                    <a:bodyPr/>
                    <a:lstStyle/>
                    <a:p>
                      <a:pPr algn="l">
                        <a:lnSpc>
                          <a:spcPct val="100000"/>
                        </a:lnSpc>
                      </a:pPr>
                      <a:r>
                        <a:rPr lang="en-GB" sz="1200" b="1" dirty="0">
                          <a:solidFill>
                            <a:schemeClr val="tx1"/>
                          </a:solidFill>
                          <a:latin typeface="Gill Sans MT" panose="020B0502020104020203"/>
                        </a:rPr>
                        <a:t>Key Figures </a:t>
                      </a:r>
                    </a:p>
                  </a:txBody>
                  <a:tcPr anchor="ctr">
                    <a:solidFill>
                      <a:srgbClr val="FFC000"/>
                    </a:solidFill>
                  </a:tcPr>
                </a:tc>
                <a:tc hMerge="1">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Gill Sans MT" panose="020B0502020104020203"/>
                        </a:rPr>
                        <a:t>A</a:t>
                      </a:r>
                      <a:r>
                        <a:rPr lang="en-GB" sz="1000" b="0" baseline="0" dirty="0">
                          <a:solidFill>
                            <a:schemeClr val="tx1"/>
                          </a:solidFill>
                          <a:latin typeface="Gill Sans MT" panose="020B0502020104020203"/>
                        </a:rPr>
                        <a:t> personal opinion on an aspect of geography, often linked to current affairs.</a:t>
                      </a:r>
                      <a:endParaRPr lang="en-GB" sz="1000" b="0" dirty="0">
                        <a:solidFill>
                          <a:schemeClr val="tx1"/>
                        </a:solidFill>
                        <a:latin typeface="Gill Sans MT" panose="020B0502020104020203"/>
                      </a:endParaRPr>
                    </a:p>
                  </a:txBody>
                  <a:tcPr anchor="ctr"/>
                </a:tc>
                <a:extLst>
                  <a:ext uri="{0D108BD9-81ED-4DB2-BD59-A6C34878D82A}">
                    <a16:rowId xmlns:a16="http://schemas.microsoft.com/office/drawing/2014/main" val="1323434774"/>
                  </a:ext>
                </a:extLst>
              </a:tr>
              <a:tr h="446056">
                <a:tc>
                  <a:txBody>
                    <a:bodyPr/>
                    <a:lstStyle/>
                    <a:p>
                      <a:pPr algn="l">
                        <a:lnSpc>
                          <a:spcPct val="100000"/>
                        </a:lnSpc>
                      </a:pPr>
                      <a:r>
                        <a:rPr lang="en-GB" sz="1000" b="1" dirty="0">
                          <a:solidFill>
                            <a:schemeClr val="tx1"/>
                          </a:solidFill>
                          <a:latin typeface="Gill Sans MT" panose="020B0502020104020203" pitchFamily="34" charset="77"/>
                        </a:rPr>
                        <a:t>Adolf Hitler </a:t>
                      </a:r>
                    </a:p>
                  </a:txBody>
                  <a:tcPr anchor="ctr">
                    <a:solidFill>
                      <a:schemeClr val="accent4">
                        <a:lumMod val="60000"/>
                        <a:lumOff val="40000"/>
                      </a:schemeClr>
                    </a:solidFill>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77"/>
                        </a:rPr>
                        <a:t>Leader of the Nazi Party and Chancellor of Germany 1933-1945 – referred to as the Fuhrer meaning leader</a:t>
                      </a:r>
                    </a:p>
                  </a:txBody>
                  <a:tcPr anchor="ctr"/>
                </a:tc>
                <a:extLst>
                  <a:ext uri="{0D108BD9-81ED-4DB2-BD59-A6C34878D82A}">
                    <a16:rowId xmlns:a16="http://schemas.microsoft.com/office/drawing/2014/main" val="3261127429"/>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2177" y="374343"/>
            <a:ext cx="925661" cy="963290"/>
          </a:xfrm>
          <a:prstGeom prst="rect">
            <a:avLst/>
          </a:prstGeom>
        </p:spPr>
      </p:pic>
      <p:graphicFrame>
        <p:nvGraphicFramePr>
          <p:cNvPr id="25" name="Table 24">
            <a:extLst>
              <a:ext uri="{FF2B5EF4-FFF2-40B4-BE49-F238E27FC236}">
                <a16:creationId xmlns:a16="http://schemas.microsoft.com/office/drawing/2014/main" id="{CEC5FE0B-A71D-4665-8780-A982E2A76432}"/>
              </a:ext>
            </a:extLst>
          </p:cNvPr>
          <p:cNvGraphicFramePr>
            <a:graphicFrameLocks noGrp="1"/>
          </p:cNvGraphicFramePr>
          <p:nvPr>
            <p:extLst>
              <p:ext uri="{D42A27DB-BD31-4B8C-83A1-F6EECF244321}">
                <p14:modId xmlns:p14="http://schemas.microsoft.com/office/powerpoint/2010/main" val="3836386317"/>
              </p:ext>
            </p:extLst>
          </p:nvPr>
        </p:nvGraphicFramePr>
        <p:xfrm>
          <a:off x="5850754" y="5819887"/>
          <a:ext cx="6434286" cy="3394038"/>
        </p:xfrm>
        <a:graphic>
          <a:graphicData uri="http://schemas.openxmlformats.org/drawingml/2006/table">
            <a:tbl>
              <a:tblPr firstRow="1" bandRow="1">
                <a:tableStyleId>{5C22544A-7EE6-4342-B048-85BDC9FD1C3A}</a:tableStyleId>
              </a:tblPr>
              <a:tblGrid>
                <a:gridCol w="6434286">
                  <a:extLst>
                    <a:ext uri="{9D8B030D-6E8A-4147-A177-3AD203B41FA5}">
                      <a16:colId xmlns:a16="http://schemas.microsoft.com/office/drawing/2014/main" val="20000"/>
                    </a:ext>
                  </a:extLst>
                </a:gridCol>
              </a:tblGrid>
              <a:tr h="376518">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Gill Sans MT" panose="020B0502020104020203"/>
                        </a:rPr>
                        <a:t>The Outbreak of World War 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FF8F"/>
                    </a:solidFill>
                  </a:tcPr>
                </a:tc>
                <a:extLst>
                  <a:ext uri="{0D108BD9-81ED-4DB2-BD59-A6C34878D82A}">
                    <a16:rowId xmlns:a16="http://schemas.microsoft.com/office/drawing/2014/main" val="10000"/>
                  </a:ext>
                </a:extLst>
              </a:tr>
              <a:tr h="2845232">
                <a:tc>
                  <a:txBody>
                    <a:bodyPr/>
                    <a:lstStyle/>
                    <a:p>
                      <a:pPr algn="l"/>
                      <a:r>
                        <a:rPr lang="en-GB" sz="1200" b="0" baseline="0" dirty="0">
                          <a:solidFill>
                            <a:schemeClr val="tx1"/>
                          </a:solidFill>
                          <a:latin typeface="Gill Sans MT" panose="020B0502020104020203"/>
                        </a:rPr>
                        <a:t>The </a:t>
                      </a:r>
                      <a:r>
                        <a:rPr lang="en-GB" sz="1200" baseline="0" dirty="0">
                          <a:latin typeface="Gill Sans MT" panose="020B0502020104020203" pitchFamily="34" charset="0"/>
                        </a:rPr>
                        <a:t>leader of Germany,  Adolf Hitler, had plans to take over other countries and expand his own power and Nazi Party. </a:t>
                      </a:r>
                    </a:p>
                    <a:p>
                      <a:pPr algn="l"/>
                      <a:endParaRPr lang="en-GB" sz="1200" baseline="0" dirty="0">
                        <a:latin typeface="Gill Sans MT" panose="020B0502020104020203" pitchFamily="34" charset="0"/>
                      </a:endParaRPr>
                    </a:p>
                    <a:p>
                      <a:pPr algn="l"/>
                      <a:r>
                        <a:rPr lang="en-GB" sz="1200" baseline="0" dirty="0">
                          <a:latin typeface="Gill Sans MT" panose="020B0502020104020203" pitchFamily="34" charset="0"/>
                        </a:rPr>
                        <a:t>In </a:t>
                      </a:r>
                      <a:r>
                        <a:rPr lang="en-GB" sz="1200" b="1" baseline="0" dirty="0">
                          <a:latin typeface="Gill Sans MT" panose="020B0502020104020203" pitchFamily="34" charset="0"/>
                        </a:rPr>
                        <a:t>March 1938, </a:t>
                      </a:r>
                      <a:r>
                        <a:rPr lang="en-GB" sz="1200" baseline="0" dirty="0">
                          <a:latin typeface="Gill Sans MT" panose="020B0502020104020203" pitchFamily="34" charset="0"/>
                        </a:rPr>
                        <a:t>Germany, under the rule of Hitler, invaded and annexed Austria, which made other countries worried.</a:t>
                      </a:r>
                    </a:p>
                    <a:p>
                      <a:pPr algn="l"/>
                      <a:endParaRPr lang="en-GB" sz="1200" baseline="0" dirty="0">
                        <a:latin typeface="Gill Sans MT" panose="020B0502020104020203" pitchFamily="34" charset="0"/>
                      </a:endParaRPr>
                    </a:p>
                    <a:p>
                      <a:pPr algn="l"/>
                      <a:r>
                        <a:rPr lang="en-GB" sz="1200" baseline="0" dirty="0">
                          <a:latin typeface="Gill Sans MT" panose="020B0502020104020203" pitchFamily="34" charset="0"/>
                        </a:rPr>
                        <a:t>On </a:t>
                      </a:r>
                      <a:r>
                        <a:rPr lang="en-GB" sz="1200" b="1" baseline="0" dirty="0">
                          <a:latin typeface="Gill Sans MT" panose="020B0502020104020203" pitchFamily="34" charset="0"/>
                        </a:rPr>
                        <a:t>29</a:t>
                      </a:r>
                      <a:r>
                        <a:rPr lang="en-GB" sz="1200" b="1" baseline="30000" dirty="0">
                          <a:latin typeface="Gill Sans MT" panose="020B0502020104020203" pitchFamily="34" charset="0"/>
                        </a:rPr>
                        <a:t>th</a:t>
                      </a:r>
                      <a:r>
                        <a:rPr lang="en-GB" sz="1200" b="1" baseline="0" dirty="0">
                          <a:latin typeface="Gill Sans MT" panose="020B0502020104020203" pitchFamily="34" charset="0"/>
                        </a:rPr>
                        <a:t> September 1938</a:t>
                      </a:r>
                      <a:r>
                        <a:rPr lang="en-GB" sz="1200" baseline="0" dirty="0">
                          <a:latin typeface="Gill Sans MT" panose="020B0502020104020203" pitchFamily="34" charset="0"/>
                        </a:rPr>
                        <a:t>, British, French, German and Italian leaders signed a treaty called the Munich Agreement. This allowed Hitler to annex (take over another country’s land and make it part of your country) the </a:t>
                      </a:r>
                      <a:r>
                        <a:rPr lang="en-GB" sz="1200" baseline="0" dirty="0" err="1">
                          <a:latin typeface="Gill Sans MT" panose="020B0502020104020203" pitchFamily="34" charset="0"/>
                        </a:rPr>
                        <a:t>Sudentenland</a:t>
                      </a:r>
                      <a:r>
                        <a:rPr lang="en-GB" sz="1200" baseline="0" dirty="0">
                          <a:latin typeface="Gill Sans MT" panose="020B0502020104020203" pitchFamily="34" charset="0"/>
                        </a:rPr>
                        <a:t> (an area of Czechoslovakia) if he agreed not to invade anywhere else. </a:t>
                      </a:r>
                    </a:p>
                    <a:p>
                      <a:pPr algn="l"/>
                      <a:endParaRPr lang="en-GB" sz="1200" baseline="0" dirty="0">
                        <a:latin typeface="Gill Sans MT" panose="020B0502020104020203" pitchFamily="34" charset="0"/>
                      </a:endParaRPr>
                    </a:p>
                    <a:p>
                      <a:pPr algn="l"/>
                      <a:r>
                        <a:rPr lang="en-GB" sz="1200" baseline="0" dirty="0">
                          <a:latin typeface="Gill Sans MT" panose="020B0502020104020203" pitchFamily="34" charset="0"/>
                        </a:rPr>
                        <a:t>However, in </a:t>
                      </a:r>
                      <a:r>
                        <a:rPr lang="en-GB" sz="1200" b="1" baseline="0" dirty="0">
                          <a:latin typeface="Gill Sans MT" panose="020B0502020104020203" pitchFamily="34" charset="0"/>
                        </a:rPr>
                        <a:t>August 1939</a:t>
                      </a:r>
                      <a:r>
                        <a:rPr lang="en-GB" sz="1200" baseline="0" dirty="0">
                          <a:latin typeface="Gill Sans MT" panose="020B0502020104020203" pitchFamily="34" charset="0"/>
                        </a:rPr>
                        <a:t>, Hitler broke the agreement and invaded the rest of Czechoslovakia, followed by Poland on </a:t>
                      </a:r>
                      <a:r>
                        <a:rPr lang="en-GB" sz="1200" b="1" baseline="0" dirty="0">
                          <a:latin typeface="Gill Sans MT" panose="020B0502020104020203" pitchFamily="34" charset="0"/>
                        </a:rPr>
                        <a:t>1</a:t>
                      </a:r>
                      <a:r>
                        <a:rPr lang="en-GB" sz="1200" b="1" baseline="30000" dirty="0">
                          <a:latin typeface="Gill Sans MT" panose="020B0502020104020203" pitchFamily="34" charset="0"/>
                        </a:rPr>
                        <a:t>st</a:t>
                      </a:r>
                      <a:r>
                        <a:rPr lang="en-GB" sz="1200" b="1" baseline="0" dirty="0">
                          <a:latin typeface="Gill Sans MT" panose="020B0502020104020203" pitchFamily="34" charset="0"/>
                        </a:rPr>
                        <a:t> September. </a:t>
                      </a:r>
                    </a:p>
                    <a:p>
                      <a:pPr algn="l"/>
                      <a:endParaRPr lang="en-GB" sz="1200" b="1" baseline="0" dirty="0">
                        <a:latin typeface="Gill Sans MT" panose="020B0502020104020203" pitchFamily="34" charset="0"/>
                      </a:endParaRPr>
                    </a:p>
                    <a:p>
                      <a:pPr algn="l"/>
                      <a:r>
                        <a:rPr lang="en-GB" sz="1200" baseline="0" dirty="0">
                          <a:latin typeface="Gill Sans MT" panose="020B0502020104020203" pitchFamily="34" charset="0"/>
                        </a:rPr>
                        <a:t>Britain, France and Poland had made a pact to support each other so Britain and France declared war on Germany on </a:t>
                      </a:r>
                      <a:r>
                        <a:rPr lang="en-GB" sz="1200" b="1" baseline="0" dirty="0">
                          <a:latin typeface="Gill Sans MT" panose="020B0502020104020203" pitchFamily="34" charset="0"/>
                        </a:rPr>
                        <a:t>3</a:t>
                      </a:r>
                      <a:r>
                        <a:rPr lang="en-GB" sz="1200" b="1" baseline="30000" dirty="0">
                          <a:latin typeface="Gill Sans MT" panose="020B0502020104020203" pitchFamily="34" charset="0"/>
                        </a:rPr>
                        <a:t>rd</a:t>
                      </a:r>
                      <a:r>
                        <a:rPr lang="en-GB" sz="1200" b="1" baseline="0" dirty="0">
                          <a:latin typeface="Gill Sans MT" panose="020B0502020104020203" pitchFamily="34" charset="0"/>
                        </a:rPr>
                        <a:t> September 1939.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graphicFrame>
        <p:nvGraphicFramePr>
          <p:cNvPr id="7" name="Table 7">
            <a:extLst>
              <a:ext uri="{FF2B5EF4-FFF2-40B4-BE49-F238E27FC236}">
                <a16:creationId xmlns:a16="http://schemas.microsoft.com/office/drawing/2014/main" id="{84C7618E-3430-4F2A-A576-C6828BD4FC52}"/>
              </a:ext>
            </a:extLst>
          </p:cNvPr>
          <p:cNvGraphicFramePr>
            <a:graphicFrameLocks noGrp="1"/>
          </p:cNvGraphicFramePr>
          <p:nvPr>
            <p:extLst>
              <p:ext uri="{D42A27DB-BD31-4B8C-83A1-F6EECF244321}">
                <p14:modId xmlns:p14="http://schemas.microsoft.com/office/powerpoint/2010/main" val="3444800264"/>
              </p:ext>
            </p:extLst>
          </p:nvPr>
        </p:nvGraphicFramePr>
        <p:xfrm>
          <a:off x="372762" y="7068434"/>
          <a:ext cx="5253487" cy="2201324"/>
        </p:xfrm>
        <a:graphic>
          <a:graphicData uri="http://schemas.openxmlformats.org/drawingml/2006/table">
            <a:tbl>
              <a:tblPr firstRow="1" bandRow="1">
                <a:tableStyleId>{5940675A-B579-460E-94D1-54222C63F5DA}</a:tableStyleId>
              </a:tblPr>
              <a:tblGrid>
                <a:gridCol w="1140352">
                  <a:extLst>
                    <a:ext uri="{9D8B030D-6E8A-4147-A177-3AD203B41FA5}">
                      <a16:colId xmlns:a16="http://schemas.microsoft.com/office/drawing/2014/main" val="2829095212"/>
                    </a:ext>
                  </a:extLst>
                </a:gridCol>
                <a:gridCol w="4113135">
                  <a:extLst>
                    <a:ext uri="{9D8B030D-6E8A-4147-A177-3AD203B41FA5}">
                      <a16:colId xmlns:a16="http://schemas.microsoft.com/office/drawing/2014/main" val="2648122341"/>
                    </a:ext>
                  </a:extLst>
                </a:gridCol>
              </a:tblGrid>
              <a:tr h="575547">
                <a:tc>
                  <a:txBody>
                    <a:bodyPr/>
                    <a:lstStyle/>
                    <a:p>
                      <a:r>
                        <a:rPr lang="en-GB" sz="1000" b="1" dirty="0">
                          <a:latin typeface="Gill Sans MT" panose="020B0502020104020203" pitchFamily="34" charset="0"/>
                        </a:rPr>
                        <a:t>Winston Churchill</a:t>
                      </a:r>
                    </a:p>
                    <a:p>
                      <a:endParaRPr lang="en-GB" sz="1000" b="1" dirty="0">
                        <a:latin typeface="Gill Sans MT" panose="020B0502020104020203" pitchFamily="34" charset="0"/>
                      </a:endParaRPr>
                    </a:p>
                  </a:txBody>
                  <a:tcPr>
                    <a:solidFill>
                      <a:schemeClr val="accent4">
                        <a:lumMod val="60000"/>
                        <a:lumOff val="40000"/>
                      </a:schemeClr>
                    </a:solidFill>
                  </a:tcPr>
                </a:tc>
                <a:tc>
                  <a:txBody>
                    <a:bodyPr/>
                    <a:lstStyle/>
                    <a:p>
                      <a:endParaRPr lang="en-GB" sz="1000" dirty="0">
                        <a:latin typeface="Gill Sans MT" panose="020B0502020104020203" pitchFamily="34" charset="0"/>
                      </a:endParaRPr>
                    </a:p>
                    <a:p>
                      <a:r>
                        <a:rPr lang="en-GB" sz="1000" dirty="0">
                          <a:latin typeface="Gill Sans MT" panose="020B0502020104020203" pitchFamily="34" charset="0"/>
                        </a:rPr>
                        <a:t>UK Prime Minister, 1940-1945 (and again from 1951-1955)</a:t>
                      </a:r>
                    </a:p>
                  </a:txBody>
                  <a:tcPr/>
                </a:tc>
                <a:extLst>
                  <a:ext uri="{0D108BD9-81ED-4DB2-BD59-A6C34878D82A}">
                    <a16:rowId xmlns:a16="http://schemas.microsoft.com/office/drawing/2014/main" val="3973597665"/>
                  </a:ext>
                </a:extLst>
              </a:tr>
              <a:tr h="575547">
                <a:tc>
                  <a:txBody>
                    <a:bodyPr/>
                    <a:lstStyle/>
                    <a:p>
                      <a:r>
                        <a:rPr lang="en-GB" sz="1000" b="1" dirty="0">
                          <a:latin typeface="Gill Sans MT" panose="020B0502020104020203" pitchFamily="34" charset="0"/>
                        </a:rPr>
                        <a:t>Neville Chamberlain </a:t>
                      </a:r>
                    </a:p>
                    <a:p>
                      <a:endParaRPr lang="en-GB" sz="1000" b="1" dirty="0">
                        <a:latin typeface="Gill Sans MT" panose="020B0502020104020203" pitchFamily="34" charset="0"/>
                      </a:endParaRPr>
                    </a:p>
                  </a:txBody>
                  <a:tcPr>
                    <a:solidFill>
                      <a:schemeClr val="accent4">
                        <a:lumMod val="60000"/>
                        <a:lumOff val="40000"/>
                      </a:schemeClr>
                    </a:solidFill>
                  </a:tcPr>
                </a:tc>
                <a:tc>
                  <a:txBody>
                    <a:bodyPr/>
                    <a:lstStyle/>
                    <a:p>
                      <a:r>
                        <a:rPr lang="en-GB" sz="1000" dirty="0">
                          <a:latin typeface="Gill Sans MT" panose="020B0502020104020203" pitchFamily="34" charset="0"/>
                        </a:rPr>
                        <a:t>UK Prime Minister 1937-1940 (infamous for failed attempts to satisfy Hitler’s demands prior to war)</a:t>
                      </a:r>
                    </a:p>
                  </a:txBody>
                  <a:tcPr/>
                </a:tc>
                <a:extLst>
                  <a:ext uri="{0D108BD9-81ED-4DB2-BD59-A6C34878D82A}">
                    <a16:rowId xmlns:a16="http://schemas.microsoft.com/office/drawing/2014/main" val="249512986"/>
                  </a:ext>
                </a:extLst>
              </a:tr>
              <a:tr h="623510">
                <a:tc>
                  <a:txBody>
                    <a:bodyPr/>
                    <a:lstStyle/>
                    <a:p>
                      <a:r>
                        <a:rPr lang="en-GB" sz="1000" b="1" dirty="0">
                          <a:latin typeface="Gill Sans MT" panose="020B0502020104020203" pitchFamily="34" charset="0"/>
                        </a:rPr>
                        <a:t>Alan Turing </a:t>
                      </a:r>
                    </a:p>
                  </a:txBody>
                  <a:tcPr>
                    <a:solidFill>
                      <a:schemeClr val="accent4">
                        <a:lumMod val="60000"/>
                        <a:lumOff val="40000"/>
                      </a:schemeClr>
                    </a:solidFill>
                  </a:tcPr>
                </a:tc>
                <a:tc>
                  <a:txBody>
                    <a:bodyPr/>
                    <a:lstStyle/>
                    <a:p>
                      <a:r>
                        <a:rPr lang="en-GB" sz="1100" dirty="0">
                          <a:latin typeface="Gill Sans MT" panose="020B0502020104020203" pitchFamily="34" charset="0"/>
                        </a:rPr>
                        <a:t>British mathematician who cracked the Enigma Code by inventing a machine called the Bombe. He worked at Bletchley Park with other code breakers.</a:t>
                      </a:r>
                    </a:p>
                  </a:txBody>
                  <a:tcPr/>
                </a:tc>
                <a:extLst>
                  <a:ext uri="{0D108BD9-81ED-4DB2-BD59-A6C34878D82A}">
                    <a16:rowId xmlns:a16="http://schemas.microsoft.com/office/drawing/2014/main" val="2324022083"/>
                  </a:ext>
                </a:extLst>
              </a:tr>
              <a:tr h="0">
                <a:tc>
                  <a:txBody>
                    <a:bodyPr/>
                    <a:lstStyle/>
                    <a:p>
                      <a:r>
                        <a:rPr lang="en-GB" sz="1100" b="1" dirty="0">
                          <a:latin typeface="Gill Sans MT" panose="020B0502020104020203" pitchFamily="34" charset="0"/>
                        </a:rPr>
                        <a:t>Alexander Fleming</a:t>
                      </a:r>
                    </a:p>
                  </a:txBody>
                  <a:tcPr>
                    <a:solidFill>
                      <a:schemeClr val="accent4">
                        <a:lumMod val="60000"/>
                        <a:lumOff val="40000"/>
                      </a:schemeClr>
                    </a:solidFill>
                  </a:tcPr>
                </a:tc>
                <a:tc>
                  <a:txBody>
                    <a:bodyPr/>
                    <a:lstStyle/>
                    <a:p>
                      <a:r>
                        <a:rPr lang="en-GB" sz="1100" dirty="0">
                          <a:latin typeface="Gill Sans MT" panose="020B0502020104020203" pitchFamily="34" charset="0"/>
                        </a:rPr>
                        <a:t>A Scottish physician and microbiologist who accidentally discovered Penicillin which has gone on to save millions of lives. </a:t>
                      </a:r>
                    </a:p>
                  </a:txBody>
                  <a:tcPr/>
                </a:tc>
                <a:extLst>
                  <a:ext uri="{0D108BD9-81ED-4DB2-BD59-A6C34878D82A}">
                    <a16:rowId xmlns:a16="http://schemas.microsoft.com/office/drawing/2014/main" val="477431386"/>
                  </a:ext>
                </a:extLst>
              </a:tr>
            </a:tbl>
          </a:graphicData>
        </a:graphic>
      </p:graphicFrame>
      <p:sp>
        <p:nvSpPr>
          <p:cNvPr id="2" name="TextBox 1">
            <a:extLst>
              <a:ext uri="{FF2B5EF4-FFF2-40B4-BE49-F238E27FC236}">
                <a16:creationId xmlns:a16="http://schemas.microsoft.com/office/drawing/2014/main" id="{24BF339C-48B5-4BB4-AE85-1E74E4AF3919}"/>
              </a:ext>
            </a:extLst>
          </p:cNvPr>
          <p:cNvSpPr txBox="1"/>
          <p:nvPr/>
        </p:nvSpPr>
        <p:spPr>
          <a:xfrm>
            <a:off x="6088831" y="1260479"/>
            <a:ext cx="1086522" cy="707886"/>
          </a:xfrm>
          <a:prstGeom prst="rect">
            <a:avLst/>
          </a:prstGeom>
          <a:noFill/>
        </p:spPr>
        <p:txBody>
          <a:bodyPr wrap="square" rtlCol="0">
            <a:spAutoFit/>
          </a:bodyPr>
          <a:lstStyle/>
          <a:p>
            <a:r>
              <a:rPr lang="en-GB" sz="1000" dirty="0"/>
              <a:t>1933 Adolf Hitler become chancellor of Germany</a:t>
            </a:r>
          </a:p>
        </p:txBody>
      </p:sp>
      <p:sp>
        <p:nvSpPr>
          <p:cNvPr id="9" name="Arrow: Down 8">
            <a:extLst>
              <a:ext uri="{FF2B5EF4-FFF2-40B4-BE49-F238E27FC236}">
                <a16:creationId xmlns:a16="http://schemas.microsoft.com/office/drawing/2014/main" id="{1DB29C78-F20A-467A-A94E-383DA8758EFA}"/>
              </a:ext>
            </a:extLst>
          </p:cNvPr>
          <p:cNvSpPr/>
          <p:nvPr/>
        </p:nvSpPr>
        <p:spPr>
          <a:xfrm>
            <a:off x="5638289" y="2018243"/>
            <a:ext cx="212465" cy="50294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E63B5114-B29B-4123-8944-3430740ABE26}"/>
              </a:ext>
            </a:extLst>
          </p:cNvPr>
          <p:cNvPicPr>
            <a:picLocks noChangeAspect="1"/>
          </p:cNvPicPr>
          <p:nvPr/>
        </p:nvPicPr>
        <p:blipFill>
          <a:blip r:embed="rId3"/>
          <a:stretch>
            <a:fillRect/>
          </a:stretch>
        </p:blipFill>
        <p:spPr>
          <a:xfrm rot="10800000">
            <a:off x="6206122" y="2499909"/>
            <a:ext cx="249958" cy="524301"/>
          </a:xfrm>
          <a:prstGeom prst="rect">
            <a:avLst/>
          </a:prstGeom>
        </p:spPr>
      </p:pic>
      <p:sp>
        <p:nvSpPr>
          <p:cNvPr id="14" name="TextBox 13">
            <a:extLst>
              <a:ext uri="{FF2B5EF4-FFF2-40B4-BE49-F238E27FC236}">
                <a16:creationId xmlns:a16="http://schemas.microsoft.com/office/drawing/2014/main" id="{EDD8C5C3-5E17-4833-AE29-EFCB4ADDC78F}"/>
              </a:ext>
            </a:extLst>
          </p:cNvPr>
          <p:cNvSpPr txBox="1"/>
          <p:nvPr/>
        </p:nvSpPr>
        <p:spPr>
          <a:xfrm>
            <a:off x="5941021" y="3069694"/>
            <a:ext cx="936568" cy="553998"/>
          </a:xfrm>
          <a:prstGeom prst="rect">
            <a:avLst/>
          </a:prstGeom>
          <a:noFill/>
        </p:spPr>
        <p:txBody>
          <a:bodyPr wrap="square" rtlCol="0">
            <a:spAutoFit/>
          </a:bodyPr>
          <a:lstStyle/>
          <a:p>
            <a:r>
              <a:rPr lang="en-GB" sz="1000" dirty="0"/>
              <a:t>1928 </a:t>
            </a:r>
          </a:p>
          <a:p>
            <a:r>
              <a:rPr lang="en-GB" sz="1000" dirty="0"/>
              <a:t>Penicillin discovered</a:t>
            </a:r>
          </a:p>
        </p:txBody>
      </p:sp>
      <p:pic>
        <p:nvPicPr>
          <p:cNvPr id="13" name="Picture 12">
            <a:extLst>
              <a:ext uri="{FF2B5EF4-FFF2-40B4-BE49-F238E27FC236}">
                <a16:creationId xmlns:a16="http://schemas.microsoft.com/office/drawing/2014/main" id="{C7EB72EB-74E6-4292-9E07-349B0BBDD8D9}"/>
              </a:ext>
            </a:extLst>
          </p:cNvPr>
          <p:cNvPicPr>
            <a:picLocks noChangeAspect="1"/>
          </p:cNvPicPr>
          <p:nvPr/>
        </p:nvPicPr>
        <p:blipFill>
          <a:blip r:embed="rId3"/>
          <a:stretch>
            <a:fillRect/>
          </a:stretch>
        </p:blipFill>
        <p:spPr>
          <a:xfrm>
            <a:off x="6610616" y="2021092"/>
            <a:ext cx="249958" cy="524301"/>
          </a:xfrm>
          <a:prstGeom prst="rect">
            <a:avLst/>
          </a:prstGeom>
        </p:spPr>
      </p:pic>
      <p:sp>
        <p:nvSpPr>
          <p:cNvPr id="16" name="TextBox 15">
            <a:extLst>
              <a:ext uri="{FF2B5EF4-FFF2-40B4-BE49-F238E27FC236}">
                <a16:creationId xmlns:a16="http://schemas.microsoft.com/office/drawing/2014/main" id="{7EF77F7C-8F8C-46EF-93FD-CAB90DD8B7F4}"/>
              </a:ext>
            </a:extLst>
          </p:cNvPr>
          <p:cNvSpPr txBox="1"/>
          <p:nvPr/>
        </p:nvSpPr>
        <p:spPr>
          <a:xfrm>
            <a:off x="5591034" y="1796262"/>
            <a:ext cx="936568" cy="246221"/>
          </a:xfrm>
          <a:prstGeom prst="rect">
            <a:avLst/>
          </a:prstGeom>
          <a:noFill/>
        </p:spPr>
        <p:txBody>
          <a:bodyPr wrap="square" rtlCol="0">
            <a:spAutoFit/>
          </a:bodyPr>
          <a:lstStyle/>
          <a:p>
            <a:r>
              <a:rPr lang="en-GB" sz="1000" dirty="0"/>
              <a:t>AD 1900</a:t>
            </a:r>
          </a:p>
        </p:txBody>
      </p:sp>
      <p:sp>
        <p:nvSpPr>
          <p:cNvPr id="18" name="TextBox 17">
            <a:extLst>
              <a:ext uri="{FF2B5EF4-FFF2-40B4-BE49-F238E27FC236}">
                <a16:creationId xmlns:a16="http://schemas.microsoft.com/office/drawing/2014/main" id="{442554ED-5B28-4B25-93AC-A1A91456C79E}"/>
              </a:ext>
            </a:extLst>
          </p:cNvPr>
          <p:cNvSpPr txBox="1"/>
          <p:nvPr/>
        </p:nvSpPr>
        <p:spPr>
          <a:xfrm>
            <a:off x="6704919" y="3056247"/>
            <a:ext cx="1191193" cy="553998"/>
          </a:xfrm>
          <a:prstGeom prst="rect">
            <a:avLst/>
          </a:prstGeom>
          <a:noFill/>
        </p:spPr>
        <p:txBody>
          <a:bodyPr wrap="square" rtlCol="0">
            <a:spAutoFit/>
          </a:bodyPr>
          <a:lstStyle/>
          <a:p>
            <a:r>
              <a:rPr lang="en-GB" sz="1000" dirty="0"/>
              <a:t>1</a:t>
            </a:r>
            <a:r>
              <a:rPr lang="en-GB" sz="1000" baseline="30000" dirty="0"/>
              <a:t>st</a:t>
            </a:r>
            <a:r>
              <a:rPr lang="en-GB" sz="1000" dirty="0"/>
              <a:t> September 1939 – Germany invades Poland</a:t>
            </a:r>
          </a:p>
        </p:txBody>
      </p:sp>
      <p:sp>
        <p:nvSpPr>
          <p:cNvPr id="20" name="Rectangle 19">
            <a:extLst>
              <a:ext uri="{FF2B5EF4-FFF2-40B4-BE49-F238E27FC236}">
                <a16:creationId xmlns:a16="http://schemas.microsoft.com/office/drawing/2014/main" id="{803B2598-A7D4-453D-8DFC-6E8AF0E83563}"/>
              </a:ext>
            </a:extLst>
          </p:cNvPr>
          <p:cNvSpPr/>
          <p:nvPr/>
        </p:nvSpPr>
        <p:spPr>
          <a:xfrm>
            <a:off x="7252660" y="2387723"/>
            <a:ext cx="1481266" cy="3463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B3D6588-122F-4F49-863B-752B68192848}"/>
              </a:ext>
            </a:extLst>
          </p:cNvPr>
          <p:cNvPicPr>
            <a:picLocks noChangeAspect="1"/>
          </p:cNvPicPr>
          <p:nvPr/>
        </p:nvPicPr>
        <p:blipFill>
          <a:blip r:embed="rId4"/>
          <a:stretch>
            <a:fillRect/>
          </a:stretch>
        </p:blipFill>
        <p:spPr>
          <a:xfrm rot="10800000">
            <a:off x="7292228" y="1935463"/>
            <a:ext cx="249958" cy="524301"/>
          </a:xfrm>
          <a:prstGeom prst="rect">
            <a:avLst/>
          </a:prstGeom>
        </p:spPr>
      </p:pic>
      <p:sp>
        <p:nvSpPr>
          <p:cNvPr id="22" name="TextBox 21">
            <a:extLst>
              <a:ext uri="{FF2B5EF4-FFF2-40B4-BE49-F238E27FC236}">
                <a16:creationId xmlns:a16="http://schemas.microsoft.com/office/drawing/2014/main" id="{FD475498-16F6-4F2C-9B72-0B726875764E}"/>
              </a:ext>
            </a:extLst>
          </p:cNvPr>
          <p:cNvSpPr txBox="1"/>
          <p:nvPr/>
        </p:nvSpPr>
        <p:spPr>
          <a:xfrm>
            <a:off x="7191765" y="1487996"/>
            <a:ext cx="974378" cy="400110"/>
          </a:xfrm>
          <a:prstGeom prst="rect">
            <a:avLst/>
          </a:prstGeom>
          <a:noFill/>
        </p:spPr>
        <p:txBody>
          <a:bodyPr wrap="square" rtlCol="0">
            <a:spAutoFit/>
          </a:bodyPr>
          <a:lstStyle/>
          <a:p>
            <a:r>
              <a:rPr lang="en-GB" sz="1000" dirty="0"/>
              <a:t>1939-1945 World War II</a:t>
            </a:r>
          </a:p>
        </p:txBody>
      </p:sp>
      <p:pic>
        <p:nvPicPr>
          <p:cNvPr id="15" name="Picture 14">
            <a:extLst>
              <a:ext uri="{FF2B5EF4-FFF2-40B4-BE49-F238E27FC236}">
                <a16:creationId xmlns:a16="http://schemas.microsoft.com/office/drawing/2014/main" id="{F744FFAA-5CE7-4DC7-93A7-74EF0D9B622D}"/>
              </a:ext>
            </a:extLst>
          </p:cNvPr>
          <p:cNvPicPr>
            <a:picLocks noChangeAspect="1"/>
          </p:cNvPicPr>
          <p:nvPr/>
        </p:nvPicPr>
        <p:blipFill>
          <a:blip r:embed="rId4"/>
          <a:stretch>
            <a:fillRect/>
          </a:stretch>
        </p:blipFill>
        <p:spPr>
          <a:xfrm>
            <a:off x="7158398" y="2545393"/>
            <a:ext cx="249958" cy="524301"/>
          </a:xfrm>
          <a:prstGeom prst="rect">
            <a:avLst/>
          </a:prstGeom>
        </p:spPr>
      </p:pic>
      <p:pic>
        <p:nvPicPr>
          <p:cNvPr id="26" name="Picture 25">
            <a:extLst>
              <a:ext uri="{FF2B5EF4-FFF2-40B4-BE49-F238E27FC236}">
                <a16:creationId xmlns:a16="http://schemas.microsoft.com/office/drawing/2014/main" id="{07BD381A-B9DA-423F-8B8A-A91F02C984DD}"/>
              </a:ext>
            </a:extLst>
          </p:cNvPr>
          <p:cNvPicPr>
            <a:picLocks noChangeAspect="1"/>
          </p:cNvPicPr>
          <p:nvPr/>
        </p:nvPicPr>
        <p:blipFill>
          <a:blip r:embed="rId4"/>
          <a:stretch>
            <a:fillRect/>
          </a:stretch>
        </p:blipFill>
        <p:spPr>
          <a:xfrm rot="10800000">
            <a:off x="7507564" y="2279206"/>
            <a:ext cx="249958" cy="524301"/>
          </a:xfrm>
          <a:prstGeom prst="rect">
            <a:avLst/>
          </a:prstGeom>
        </p:spPr>
      </p:pic>
      <p:sp>
        <p:nvSpPr>
          <p:cNvPr id="27" name="TextBox 26">
            <a:extLst>
              <a:ext uri="{FF2B5EF4-FFF2-40B4-BE49-F238E27FC236}">
                <a16:creationId xmlns:a16="http://schemas.microsoft.com/office/drawing/2014/main" id="{B0BCF683-1E67-429D-952F-27C7876465A7}"/>
              </a:ext>
            </a:extLst>
          </p:cNvPr>
          <p:cNvSpPr txBox="1"/>
          <p:nvPr/>
        </p:nvSpPr>
        <p:spPr>
          <a:xfrm>
            <a:off x="7647404" y="1832756"/>
            <a:ext cx="1086522" cy="553998"/>
          </a:xfrm>
          <a:prstGeom prst="rect">
            <a:avLst/>
          </a:prstGeom>
          <a:noFill/>
        </p:spPr>
        <p:txBody>
          <a:bodyPr wrap="square" rtlCol="0">
            <a:spAutoFit/>
          </a:bodyPr>
          <a:lstStyle/>
          <a:p>
            <a:r>
              <a:rPr lang="en-GB" sz="1000" dirty="0"/>
              <a:t>1940 – Turing</a:t>
            </a:r>
          </a:p>
          <a:p>
            <a:r>
              <a:rPr lang="en-GB" sz="1000" dirty="0"/>
              <a:t>Breaks the Enigma code </a:t>
            </a:r>
          </a:p>
        </p:txBody>
      </p:sp>
      <p:pic>
        <p:nvPicPr>
          <p:cNvPr id="28" name="Picture 27">
            <a:extLst>
              <a:ext uri="{FF2B5EF4-FFF2-40B4-BE49-F238E27FC236}">
                <a16:creationId xmlns:a16="http://schemas.microsoft.com/office/drawing/2014/main" id="{3D00177C-DC55-4845-9F97-F1240800F742}"/>
              </a:ext>
            </a:extLst>
          </p:cNvPr>
          <p:cNvPicPr>
            <a:picLocks noChangeAspect="1"/>
          </p:cNvPicPr>
          <p:nvPr/>
        </p:nvPicPr>
        <p:blipFill>
          <a:blip r:embed="rId4"/>
          <a:stretch>
            <a:fillRect/>
          </a:stretch>
        </p:blipFill>
        <p:spPr>
          <a:xfrm>
            <a:off x="7816636" y="2458331"/>
            <a:ext cx="249958" cy="524301"/>
          </a:xfrm>
          <a:prstGeom prst="rect">
            <a:avLst/>
          </a:prstGeom>
        </p:spPr>
      </p:pic>
      <p:sp>
        <p:nvSpPr>
          <p:cNvPr id="29" name="TextBox 28">
            <a:extLst>
              <a:ext uri="{FF2B5EF4-FFF2-40B4-BE49-F238E27FC236}">
                <a16:creationId xmlns:a16="http://schemas.microsoft.com/office/drawing/2014/main" id="{DD082C58-8AE1-4D80-B783-C10C060F135B}"/>
              </a:ext>
            </a:extLst>
          </p:cNvPr>
          <p:cNvSpPr txBox="1"/>
          <p:nvPr/>
        </p:nvSpPr>
        <p:spPr>
          <a:xfrm>
            <a:off x="7675463" y="2989053"/>
            <a:ext cx="892744" cy="861774"/>
          </a:xfrm>
          <a:prstGeom prst="rect">
            <a:avLst/>
          </a:prstGeom>
          <a:noFill/>
        </p:spPr>
        <p:txBody>
          <a:bodyPr wrap="square" rtlCol="0">
            <a:spAutoFit/>
          </a:bodyPr>
          <a:lstStyle/>
          <a:p>
            <a:r>
              <a:rPr lang="en-GB" sz="1000" dirty="0"/>
              <a:t>December 1941 Japan bombs Pearl Harbour. USA join allies</a:t>
            </a:r>
          </a:p>
        </p:txBody>
      </p:sp>
      <p:pic>
        <p:nvPicPr>
          <p:cNvPr id="30" name="Picture 29">
            <a:extLst>
              <a:ext uri="{FF2B5EF4-FFF2-40B4-BE49-F238E27FC236}">
                <a16:creationId xmlns:a16="http://schemas.microsoft.com/office/drawing/2014/main" id="{9A377F65-DCBA-48F8-9108-5BB8451B4BC8}"/>
              </a:ext>
            </a:extLst>
          </p:cNvPr>
          <p:cNvPicPr>
            <a:picLocks noChangeAspect="1"/>
          </p:cNvPicPr>
          <p:nvPr/>
        </p:nvPicPr>
        <p:blipFill>
          <a:blip r:embed="rId4"/>
          <a:stretch>
            <a:fillRect/>
          </a:stretch>
        </p:blipFill>
        <p:spPr>
          <a:xfrm rot="10800000">
            <a:off x="8568206" y="1935463"/>
            <a:ext cx="249958" cy="524301"/>
          </a:xfrm>
          <a:prstGeom prst="rect">
            <a:avLst/>
          </a:prstGeom>
        </p:spPr>
      </p:pic>
      <p:sp>
        <p:nvSpPr>
          <p:cNvPr id="31" name="TextBox 30">
            <a:extLst>
              <a:ext uri="{FF2B5EF4-FFF2-40B4-BE49-F238E27FC236}">
                <a16:creationId xmlns:a16="http://schemas.microsoft.com/office/drawing/2014/main" id="{818610FF-1D65-4AE4-94A9-964CED43547D}"/>
              </a:ext>
            </a:extLst>
          </p:cNvPr>
          <p:cNvSpPr txBox="1"/>
          <p:nvPr/>
        </p:nvSpPr>
        <p:spPr>
          <a:xfrm>
            <a:off x="8379466" y="1481552"/>
            <a:ext cx="974378" cy="400110"/>
          </a:xfrm>
          <a:prstGeom prst="rect">
            <a:avLst/>
          </a:prstGeom>
          <a:noFill/>
        </p:spPr>
        <p:txBody>
          <a:bodyPr wrap="square" rtlCol="0">
            <a:spAutoFit/>
          </a:bodyPr>
          <a:lstStyle/>
          <a:p>
            <a:r>
              <a:rPr lang="en-GB" sz="1000" dirty="0"/>
              <a:t>May 1945 VE Day</a:t>
            </a:r>
          </a:p>
        </p:txBody>
      </p:sp>
      <p:pic>
        <p:nvPicPr>
          <p:cNvPr id="32" name="Picture 31">
            <a:extLst>
              <a:ext uri="{FF2B5EF4-FFF2-40B4-BE49-F238E27FC236}">
                <a16:creationId xmlns:a16="http://schemas.microsoft.com/office/drawing/2014/main" id="{C2D3B1F7-1439-476E-ACFF-7A074A4D7B9D}"/>
              </a:ext>
            </a:extLst>
          </p:cNvPr>
          <p:cNvPicPr>
            <a:picLocks noChangeAspect="1"/>
          </p:cNvPicPr>
          <p:nvPr/>
        </p:nvPicPr>
        <p:blipFill>
          <a:blip r:embed="rId5"/>
          <a:stretch>
            <a:fillRect/>
          </a:stretch>
        </p:blipFill>
        <p:spPr>
          <a:xfrm rot="10800000">
            <a:off x="8587125" y="2665010"/>
            <a:ext cx="249958" cy="530398"/>
          </a:xfrm>
          <a:prstGeom prst="rect">
            <a:avLst/>
          </a:prstGeom>
        </p:spPr>
      </p:pic>
      <p:sp>
        <p:nvSpPr>
          <p:cNvPr id="34" name="TextBox 33">
            <a:extLst>
              <a:ext uri="{FF2B5EF4-FFF2-40B4-BE49-F238E27FC236}">
                <a16:creationId xmlns:a16="http://schemas.microsoft.com/office/drawing/2014/main" id="{69CD7F86-3FC9-462F-9FD9-30B9AAB5FC12}"/>
              </a:ext>
            </a:extLst>
          </p:cNvPr>
          <p:cNvSpPr txBox="1"/>
          <p:nvPr/>
        </p:nvSpPr>
        <p:spPr>
          <a:xfrm>
            <a:off x="8487593" y="3182670"/>
            <a:ext cx="974378" cy="861774"/>
          </a:xfrm>
          <a:prstGeom prst="rect">
            <a:avLst/>
          </a:prstGeom>
          <a:noFill/>
        </p:spPr>
        <p:txBody>
          <a:bodyPr wrap="square" rtlCol="0">
            <a:spAutoFit/>
          </a:bodyPr>
          <a:lstStyle/>
          <a:p>
            <a:r>
              <a:rPr lang="en-GB" sz="1000" dirty="0"/>
              <a:t>August 1945</a:t>
            </a:r>
          </a:p>
          <a:p>
            <a:r>
              <a:rPr lang="en-GB" sz="1000" dirty="0"/>
              <a:t>Atom bombs dropped on Japan. VJ Day 9</a:t>
            </a:r>
            <a:r>
              <a:rPr lang="en-GB" sz="1000" baseline="30000" dirty="0"/>
              <a:t>th</a:t>
            </a:r>
            <a:r>
              <a:rPr lang="en-GB" sz="1000" dirty="0"/>
              <a:t> August </a:t>
            </a:r>
          </a:p>
        </p:txBody>
      </p:sp>
      <p:pic>
        <p:nvPicPr>
          <p:cNvPr id="35" name="Picture 34">
            <a:extLst>
              <a:ext uri="{FF2B5EF4-FFF2-40B4-BE49-F238E27FC236}">
                <a16:creationId xmlns:a16="http://schemas.microsoft.com/office/drawing/2014/main" id="{D6A2B285-8BEA-4FED-B2ED-53926434A58D}"/>
              </a:ext>
            </a:extLst>
          </p:cNvPr>
          <p:cNvPicPr>
            <a:picLocks noChangeAspect="1"/>
          </p:cNvPicPr>
          <p:nvPr/>
        </p:nvPicPr>
        <p:blipFill>
          <a:blip r:embed="rId4"/>
          <a:stretch>
            <a:fillRect/>
          </a:stretch>
        </p:blipFill>
        <p:spPr>
          <a:xfrm rot="10800000">
            <a:off x="10636856" y="2052812"/>
            <a:ext cx="249958" cy="524301"/>
          </a:xfrm>
          <a:prstGeom prst="rect">
            <a:avLst/>
          </a:prstGeom>
        </p:spPr>
      </p:pic>
      <p:sp>
        <p:nvSpPr>
          <p:cNvPr id="37" name="TextBox 36">
            <a:extLst>
              <a:ext uri="{FF2B5EF4-FFF2-40B4-BE49-F238E27FC236}">
                <a16:creationId xmlns:a16="http://schemas.microsoft.com/office/drawing/2014/main" id="{B62DF6A8-5586-4253-AB18-6521CA272348}"/>
              </a:ext>
            </a:extLst>
          </p:cNvPr>
          <p:cNvSpPr txBox="1"/>
          <p:nvPr/>
        </p:nvSpPr>
        <p:spPr>
          <a:xfrm>
            <a:off x="10274646" y="1468771"/>
            <a:ext cx="974378" cy="553998"/>
          </a:xfrm>
          <a:prstGeom prst="rect">
            <a:avLst/>
          </a:prstGeom>
          <a:noFill/>
        </p:spPr>
        <p:txBody>
          <a:bodyPr wrap="square" rtlCol="0">
            <a:spAutoFit/>
          </a:bodyPr>
          <a:lstStyle/>
          <a:p>
            <a:r>
              <a:rPr lang="en-GB" sz="1000" dirty="0"/>
              <a:t>1991 World Wide Web launched</a:t>
            </a:r>
          </a:p>
        </p:txBody>
      </p:sp>
      <p:pic>
        <p:nvPicPr>
          <p:cNvPr id="38" name="Picture 37">
            <a:extLst>
              <a:ext uri="{FF2B5EF4-FFF2-40B4-BE49-F238E27FC236}">
                <a16:creationId xmlns:a16="http://schemas.microsoft.com/office/drawing/2014/main" id="{F5793A54-11FA-421C-846F-D6129DB73F0B}"/>
              </a:ext>
            </a:extLst>
          </p:cNvPr>
          <p:cNvPicPr>
            <a:picLocks noChangeAspect="1"/>
          </p:cNvPicPr>
          <p:nvPr/>
        </p:nvPicPr>
        <p:blipFill>
          <a:blip r:embed="rId4"/>
          <a:stretch>
            <a:fillRect/>
          </a:stretch>
        </p:blipFill>
        <p:spPr>
          <a:xfrm>
            <a:off x="11680028" y="2580397"/>
            <a:ext cx="249958" cy="524301"/>
          </a:xfrm>
          <a:prstGeom prst="rect">
            <a:avLst/>
          </a:prstGeom>
        </p:spPr>
      </p:pic>
      <p:sp>
        <p:nvSpPr>
          <p:cNvPr id="40" name="TextBox 39">
            <a:extLst>
              <a:ext uri="{FF2B5EF4-FFF2-40B4-BE49-F238E27FC236}">
                <a16:creationId xmlns:a16="http://schemas.microsoft.com/office/drawing/2014/main" id="{61667F9B-3DC2-411D-9047-1659B7C873DB}"/>
              </a:ext>
            </a:extLst>
          </p:cNvPr>
          <p:cNvSpPr txBox="1"/>
          <p:nvPr/>
        </p:nvSpPr>
        <p:spPr>
          <a:xfrm>
            <a:off x="11449560" y="3165887"/>
            <a:ext cx="974378" cy="246221"/>
          </a:xfrm>
          <a:prstGeom prst="rect">
            <a:avLst/>
          </a:prstGeom>
          <a:noFill/>
        </p:spPr>
        <p:txBody>
          <a:bodyPr wrap="square" rtlCol="0">
            <a:spAutoFit/>
          </a:bodyPr>
          <a:lstStyle/>
          <a:p>
            <a:r>
              <a:rPr lang="en-GB" sz="1000" dirty="0"/>
              <a:t>AD 2000</a:t>
            </a:r>
          </a:p>
        </p:txBody>
      </p:sp>
      <p:pic>
        <p:nvPicPr>
          <p:cNvPr id="42" name="Picture 41">
            <a:extLst>
              <a:ext uri="{FF2B5EF4-FFF2-40B4-BE49-F238E27FC236}">
                <a16:creationId xmlns:a16="http://schemas.microsoft.com/office/drawing/2014/main" id="{C5E60D76-E559-4272-81BB-1CD2144A384B}"/>
              </a:ext>
            </a:extLst>
          </p:cNvPr>
          <p:cNvPicPr>
            <a:picLocks noChangeAspect="1"/>
          </p:cNvPicPr>
          <p:nvPr/>
        </p:nvPicPr>
        <p:blipFill>
          <a:blip r:embed="rId6"/>
          <a:stretch>
            <a:fillRect/>
          </a:stretch>
        </p:blipFill>
        <p:spPr>
          <a:xfrm>
            <a:off x="5881552" y="4076630"/>
            <a:ext cx="1096194" cy="1463201"/>
          </a:xfrm>
          <a:prstGeom prst="rect">
            <a:avLst/>
          </a:prstGeom>
        </p:spPr>
      </p:pic>
      <p:pic>
        <p:nvPicPr>
          <p:cNvPr id="43" name="Picture 42">
            <a:extLst>
              <a:ext uri="{FF2B5EF4-FFF2-40B4-BE49-F238E27FC236}">
                <a16:creationId xmlns:a16="http://schemas.microsoft.com/office/drawing/2014/main" id="{309AA3B5-AF39-4C8A-BB84-FE7604F48F78}"/>
              </a:ext>
            </a:extLst>
          </p:cNvPr>
          <p:cNvPicPr>
            <a:picLocks noChangeAspect="1"/>
          </p:cNvPicPr>
          <p:nvPr/>
        </p:nvPicPr>
        <p:blipFill>
          <a:blip r:embed="rId7"/>
          <a:stretch>
            <a:fillRect/>
          </a:stretch>
        </p:blipFill>
        <p:spPr>
          <a:xfrm>
            <a:off x="7435007" y="4085596"/>
            <a:ext cx="1435885" cy="1435885"/>
          </a:xfrm>
          <a:prstGeom prst="rect">
            <a:avLst/>
          </a:prstGeom>
        </p:spPr>
      </p:pic>
      <p:sp>
        <p:nvSpPr>
          <p:cNvPr id="44" name="TextBox 43">
            <a:extLst>
              <a:ext uri="{FF2B5EF4-FFF2-40B4-BE49-F238E27FC236}">
                <a16:creationId xmlns:a16="http://schemas.microsoft.com/office/drawing/2014/main" id="{139C76C4-0DF4-403E-B1FA-D384AE9A78F0}"/>
              </a:ext>
            </a:extLst>
          </p:cNvPr>
          <p:cNvSpPr txBox="1"/>
          <p:nvPr/>
        </p:nvSpPr>
        <p:spPr>
          <a:xfrm>
            <a:off x="5994831" y="5521481"/>
            <a:ext cx="1366758" cy="276999"/>
          </a:xfrm>
          <a:prstGeom prst="rect">
            <a:avLst/>
          </a:prstGeom>
          <a:noFill/>
        </p:spPr>
        <p:txBody>
          <a:bodyPr wrap="square" rtlCol="0">
            <a:spAutoFit/>
          </a:bodyPr>
          <a:lstStyle/>
          <a:p>
            <a:r>
              <a:rPr lang="en-GB" sz="1200" dirty="0">
                <a:latin typeface="Gill Sans MT" panose="020B0502020104020203" pitchFamily="34" charset="0"/>
              </a:rPr>
              <a:t>Adolf Hitler</a:t>
            </a:r>
          </a:p>
        </p:txBody>
      </p:sp>
      <p:sp>
        <p:nvSpPr>
          <p:cNvPr id="46" name="TextBox 45">
            <a:extLst>
              <a:ext uri="{FF2B5EF4-FFF2-40B4-BE49-F238E27FC236}">
                <a16:creationId xmlns:a16="http://schemas.microsoft.com/office/drawing/2014/main" id="{676C1C7E-4E49-41F6-8F46-313E969F70DF}"/>
              </a:ext>
            </a:extLst>
          </p:cNvPr>
          <p:cNvSpPr txBox="1"/>
          <p:nvPr/>
        </p:nvSpPr>
        <p:spPr>
          <a:xfrm>
            <a:off x="7483706" y="5529562"/>
            <a:ext cx="1839778" cy="276999"/>
          </a:xfrm>
          <a:prstGeom prst="rect">
            <a:avLst/>
          </a:prstGeom>
          <a:noFill/>
        </p:spPr>
        <p:txBody>
          <a:bodyPr wrap="square" rtlCol="0">
            <a:spAutoFit/>
          </a:bodyPr>
          <a:lstStyle/>
          <a:p>
            <a:r>
              <a:rPr lang="en-GB" sz="1200" dirty="0">
                <a:latin typeface="Gill Sans MT" panose="020B0502020104020203" pitchFamily="34" charset="0"/>
              </a:rPr>
              <a:t>Winston Churchill</a:t>
            </a:r>
          </a:p>
        </p:txBody>
      </p:sp>
      <p:pic>
        <p:nvPicPr>
          <p:cNvPr id="47" name="Picture 46">
            <a:extLst>
              <a:ext uri="{FF2B5EF4-FFF2-40B4-BE49-F238E27FC236}">
                <a16:creationId xmlns:a16="http://schemas.microsoft.com/office/drawing/2014/main" id="{50E472EE-A688-4880-A610-137D5CBB1FA9}"/>
              </a:ext>
            </a:extLst>
          </p:cNvPr>
          <p:cNvPicPr>
            <a:picLocks noChangeAspect="1"/>
          </p:cNvPicPr>
          <p:nvPr/>
        </p:nvPicPr>
        <p:blipFill>
          <a:blip r:embed="rId8"/>
          <a:stretch>
            <a:fillRect/>
          </a:stretch>
        </p:blipFill>
        <p:spPr>
          <a:xfrm>
            <a:off x="9274785" y="4085596"/>
            <a:ext cx="1133642" cy="1423769"/>
          </a:xfrm>
          <a:prstGeom prst="rect">
            <a:avLst/>
          </a:prstGeom>
        </p:spPr>
      </p:pic>
      <p:sp>
        <p:nvSpPr>
          <p:cNvPr id="49" name="TextBox 48">
            <a:extLst>
              <a:ext uri="{FF2B5EF4-FFF2-40B4-BE49-F238E27FC236}">
                <a16:creationId xmlns:a16="http://schemas.microsoft.com/office/drawing/2014/main" id="{0F4AD457-E8BE-4496-96A4-BFC5BA78F440}"/>
              </a:ext>
            </a:extLst>
          </p:cNvPr>
          <p:cNvSpPr txBox="1"/>
          <p:nvPr/>
        </p:nvSpPr>
        <p:spPr>
          <a:xfrm>
            <a:off x="9353844" y="5477243"/>
            <a:ext cx="1839778" cy="276999"/>
          </a:xfrm>
          <a:prstGeom prst="rect">
            <a:avLst/>
          </a:prstGeom>
          <a:noFill/>
        </p:spPr>
        <p:txBody>
          <a:bodyPr wrap="square" rtlCol="0">
            <a:spAutoFit/>
          </a:bodyPr>
          <a:lstStyle/>
          <a:p>
            <a:r>
              <a:rPr lang="en-GB" sz="1200" dirty="0">
                <a:latin typeface="Gill Sans MT" panose="020B0502020104020203" pitchFamily="34" charset="0"/>
              </a:rPr>
              <a:t>Alan Turing </a:t>
            </a:r>
          </a:p>
        </p:txBody>
      </p:sp>
      <p:pic>
        <p:nvPicPr>
          <p:cNvPr id="50" name="Picture 49">
            <a:extLst>
              <a:ext uri="{FF2B5EF4-FFF2-40B4-BE49-F238E27FC236}">
                <a16:creationId xmlns:a16="http://schemas.microsoft.com/office/drawing/2014/main" id="{21CC36C4-06A4-435B-ABD7-E3CBF5534365}"/>
              </a:ext>
            </a:extLst>
          </p:cNvPr>
          <p:cNvPicPr>
            <a:picLocks noChangeAspect="1"/>
          </p:cNvPicPr>
          <p:nvPr/>
        </p:nvPicPr>
        <p:blipFill>
          <a:blip r:embed="rId9"/>
          <a:stretch>
            <a:fillRect/>
          </a:stretch>
        </p:blipFill>
        <p:spPr>
          <a:xfrm>
            <a:off x="10879002" y="4083227"/>
            <a:ext cx="1051300" cy="1446335"/>
          </a:xfrm>
          <a:prstGeom prst="rect">
            <a:avLst/>
          </a:prstGeom>
        </p:spPr>
      </p:pic>
      <p:sp>
        <p:nvSpPr>
          <p:cNvPr id="51" name="TextBox 50">
            <a:extLst>
              <a:ext uri="{FF2B5EF4-FFF2-40B4-BE49-F238E27FC236}">
                <a16:creationId xmlns:a16="http://schemas.microsoft.com/office/drawing/2014/main" id="{67FD58D7-839A-4C4C-B635-D156A45145E0}"/>
              </a:ext>
            </a:extLst>
          </p:cNvPr>
          <p:cNvSpPr txBox="1"/>
          <p:nvPr/>
        </p:nvSpPr>
        <p:spPr>
          <a:xfrm>
            <a:off x="10759592" y="5467938"/>
            <a:ext cx="1839778" cy="276999"/>
          </a:xfrm>
          <a:prstGeom prst="rect">
            <a:avLst/>
          </a:prstGeom>
          <a:noFill/>
        </p:spPr>
        <p:txBody>
          <a:bodyPr wrap="square" rtlCol="0">
            <a:spAutoFit/>
          </a:bodyPr>
          <a:lstStyle/>
          <a:p>
            <a:r>
              <a:rPr lang="en-GB" sz="1200" dirty="0">
                <a:latin typeface="Gill Sans MT" panose="020B0502020104020203" pitchFamily="34" charset="0"/>
              </a:rPr>
              <a:t>Alexander Fleming </a:t>
            </a:r>
          </a:p>
        </p:txBody>
      </p:sp>
      <p:pic>
        <p:nvPicPr>
          <p:cNvPr id="12" name="Picture 11">
            <a:extLst>
              <a:ext uri="{FF2B5EF4-FFF2-40B4-BE49-F238E27FC236}">
                <a16:creationId xmlns:a16="http://schemas.microsoft.com/office/drawing/2014/main" id="{800C3C3C-918B-4B6C-B5FD-92A8ADB27D61}"/>
              </a:ext>
            </a:extLst>
          </p:cNvPr>
          <p:cNvPicPr>
            <a:picLocks noChangeAspect="1"/>
          </p:cNvPicPr>
          <p:nvPr/>
        </p:nvPicPr>
        <p:blipFill>
          <a:blip r:embed="rId3"/>
          <a:stretch>
            <a:fillRect/>
          </a:stretch>
        </p:blipFill>
        <p:spPr>
          <a:xfrm>
            <a:off x="6910857" y="2151547"/>
            <a:ext cx="249958" cy="524301"/>
          </a:xfrm>
          <a:prstGeom prst="rect">
            <a:avLst/>
          </a:prstGeom>
        </p:spPr>
      </p:pic>
      <p:sp>
        <p:nvSpPr>
          <p:cNvPr id="45" name="TextBox 44">
            <a:extLst>
              <a:ext uri="{FF2B5EF4-FFF2-40B4-BE49-F238E27FC236}">
                <a16:creationId xmlns:a16="http://schemas.microsoft.com/office/drawing/2014/main" id="{A6766EA1-FC7E-44DD-A98E-B6CF5CC68E93}"/>
              </a:ext>
            </a:extLst>
          </p:cNvPr>
          <p:cNvSpPr txBox="1"/>
          <p:nvPr/>
        </p:nvSpPr>
        <p:spPr>
          <a:xfrm>
            <a:off x="6771876" y="1639563"/>
            <a:ext cx="729146" cy="553998"/>
          </a:xfrm>
          <a:prstGeom prst="rect">
            <a:avLst/>
          </a:prstGeom>
          <a:noFill/>
        </p:spPr>
        <p:txBody>
          <a:bodyPr wrap="square" rtlCol="0">
            <a:spAutoFit/>
          </a:bodyPr>
          <a:lstStyle/>
          <a:p>
            <a:r>
              <a:rPr lang="en-GB" sz="1000" dirty="0"/>
              <a:t>Radar </a:t>
            </a:r>
          </a:p>
          <a:p>
            <a:r>
              <a:rPr lang="en-GB" sz="1000" dirty="0"/>
              <a:t>Invented</a:t>
            </a:r>
          </a:p>
          <a:p>
            <a:r>
              <a:rPr lang="en-GB" sz="1000" dirty="0"/>
              <a:t>1935</a:t>
            </a:r>
          </a:p>
        </p:txBody>
      </p:sp>
    </p:spTree>
    <p:extLst>
      <p:ext uri="{BB962C8B-B14F-4D97-AF65-F5344CB8AC3E}">
        <p14:creationId xmlns:p14="http://schemas.microsoft.com/office/powerpoint/2010/main" val="657737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885F63B-22FE-9C4F-B60D-553F5929394F}"/>
              </a:ext>
            </a:extLst>
          </p:cNvPr>
          <p:cNvSpPr/>
          <p:nvPr/>
        </p:nvSpPr>
        <p:spPr>
          <a:xfrm>
            <a:off x="-3102" y="303610"/>
            <a:ext cx="6606988" cy="1569660"/>
          </a:xfrm>
          <a:prstGeom prst="rect">
            <a:avLst/>
          </a:prstGeom>
          <a:solidFill>
            <a:schemeClr val="bg1"/>
          </a:solidFill>
          <a:ln>
            <a:noFill/>
          </a:ln>
        </p:spPr>
        <p:txBody>
          <a:bodyPr wrap="square" lIns="91440" tIns="45720" rIns="91440" bIns="45720">
            <a:spAutoFit/>
          </a:bodyPr>
          <a:lstStyle/>
          <a:p>
            <a:pPr algn="ctr"/>
            <a:r>
              <a:rPr lang="en-GB" sz="3600" b="1" dirty="0">
                <a:ln w="0">
                  <a:solidFill>
                    <a:schemeClr val="tx1"/>
                  </a:solidFill>
                </a:ln>
                <a:solidFill>
                  <a:srgbClr val="C00000"/>
                </a:solidFill>
                <a:effectLst>
                  <a:outerShdw blurRad="50800" dist="12700" dir="4260000" algn="tl" rotWithShape="0">
                    <a:schemeClr val="dk1"/>
                  </a:outerShdw>
                </a:effectLst>
                <a:latin typeface="Gill Sans MT" panose="020B0502020104020203" pitchFamily="34" charset="77"/>
                <a:cs typeface="Phosphate Inline" panose="02000506050000020004" pitchFamily="2" charset="77"/>
              </a:rPr>
              <a:t>How are lives saved? </a:t>
            </a:r>
          </a:p>
          <a:p>
            <a:pPr algn="ctr"/>
            <a:r>
              <a:rPr lang="en-GB" sz="2400" b="1" dirty="0">
                <a:ln w="0">
                  <a:solidFill>
                    <a:schemeClr val="tx1"/>
                  </a:solidFill>
                </a:ln>
                <a:solidFill>
                  <a:srgbClr val="C00000"/>
                </a:solidFill>
                <a:effectLst>
                  <a:outerShdw blurRad="50800" dist="12700" dir="4260000" algn="tl" rotWithShape="0">
                    <a:schemeClr val="dk1"/>
                  </a:outerShdw>
                </a:effectLst>
                <a:latin typeface="Gill Sans MT" panose="020B0502020104020203" pitchFamily="34" charset="77"/>
                <a:cs typeface="Phosphate Inline" panose="02000506050000020004" pitchFamily="2" charset="77"/>
              </a:rPr>
              <a:t>World War II</a:t>
            </a:r>
          </a:p>
          <a:p>
            <a:pPr algn="ctr"/>
            <a:endParaRPr lang="en-GB" sz="3600" b="1" cap="none" spc="0" dirty="0">
              <a:ln w="0">
                <a:solidFill>
                  <a:schemeClr val="tx1"/>
                </a:solidFill>
              </a:ln>
              <a:solidFill>
                <a:srgbClr val="CC3399"/>
              </a:solidFill>
              <a:effectLst>
                <a:outerShdw blurRad="50800" dist="12700" dir="4260000" algn="tl" rotWithShape="0">
                  <a:schemeClr val="dk1"/>
                </a:outerShdw>
              </a:effectLst>
              <a:latin typeface="Gill Sans MT" panose="020B0502020104020203" pitchFamily="34" charset="77"/>
              <a:cs typeface="Phosphate Inline" panose="02000506050000020004" pitchFamily="2" charset="77"/>
            </a:endParaRPr>
          </a:p>
        </p:txBody>
      </p:sp>
      <p:sp>
        <p:nvSpPr>
          <p:cNvPr id="4" name="Rectangle 3">
            <a:extLst>
              <a:ext uri="{FF2B5EF4-FFF2-40B4-BE49-F238E27FC236}">
                <a16:creationId xmlns:a16="http://schemas.microsoft.com/office/drawing/2014/main" id="{C6085614-6D06-2C46-A00B-AE589627FAAA}"/>
              </a:ext>
            </a:extLst>
          </p:cNvPr>
          <p:cNvSpPr/>
          <p:nvPr/>
        </p:nvSpPr>
        <p:spPr>
          <a:xfrm>
            <a:off x="360543" y="303610"/>
            <a:ext cx="12138212" cy="8982636"/>
          </a:xfrm>
          <a:prstGeom prst="rect">
            <a:avLst/>
          </a:prstGeom>
          <a:noFill/>
          <a:ln w="73025"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406AFF5-E9E8-CE4E-A6D1-19C2855DB269}"/>
              </a:ext>
            </a:extLst>
          </p:cNvPr>
          <p:cNvSpPr/>
          <p:nvPr/>
        </p:nvSpPr>
        <p:spPr>
          <a:xfrm>
            <a:off x="6704920" y="414877"/>
            <a:ext cx="4435189" cy="646331"/>
          </a:xfrm>
          <a:prstGeom prst="rect">
            <a:avLst/>
          </a:prstGeom>
          <a:noFill/>
          <a:ln>
            <a:noFill/>
          </a:ln>
        </p:spPr>
        <p:txBody>
          <a:bodyPr wrap="none" lIns="91440" tIns="45720" rIns="91440" bIns="45720">
            <a:spAutoFit/>
          </a:bodyPr>
          <a:lstStyle/>
          <a:p>
            <a:pPr algn="ctr"/>
            <a:r>
              <a:rPr lang="en-GB" b="1" cap="none" spc="0" dirty="0">
                <a:ln w="0">
                  <a:solidFill>
                    <a:schemeClr val="tx1"/>
                  </a:solidFill>
                </a:ln>
                <a:effectLst>
                  <a:outerShdw dist="12700" dir="4260000" algn="tl" rotWithShape="0">
                    <a:schemeClr val="dk1"/>
                  </a:outerShdw>
                </a:effectLst>
                <a:latin typeface="Gill Sans MT" panose="020B0502020104020203" pitchFamily="34" charset="77"/>
                <a:cs typeface="Phosphate Inline" panose="02000506050000020004" pitchFamily="2" charset="77"/>
              </a:rPr>
              <a:t>HISTORY KNOWLEDGE ORGANISER</a:t>
            </a:r>
          </a:p>
          <a:p>
            <a:pPr algn="ctr"/>
            <a:endParaRPr lang="en-GB" b="1" dirty="0">
              <a:ln w="0">
                <a:solidFill>
                  <a:schemeClr val="tx1"/>
                </a:solidFill>
              </a:ln>
              <a:effectLst>
                <a:outerShdw dist="12700" dir="4260000" algn="tl" rotWithShape="0">
                  <a:schemeClr val="dk1"/>
                </a:outerShdw>
              </a:effectLst>
              <a:latin typeface="Gill Sans MT" panose="020B0502020104020203" pitchFamily="34" charset="77"/>
              <a:cs typeface="Phosphate Inline" panose="02000506050000020004" pitchFamily="2" charset="77"/>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2177" y="374343"/>
            <a:ext cx="925661" cy="963290"/>
          </a:xfrm>
          <a:prstGeom prst="rect">
            <a:avLst/>
          </a:prstGeom>
        </p:spPr>
      </p:pic>
      <p:graphicFrame>
        <p:nvGraphicFramePr>
          <p:cNvPr id="25" name="Table 24">
            <a:extLst>
              <a:ext uri="{FF2B5EF4-FFF2-40B4-BE49-F238E27FC236}">
                <a16:creationId xmlns:a16="http://schemas.microsoft.com/office/drawing/2014/main" id="{CEC5FE0B-A71D-4665-8780-A982E2A76432}"/>
              </a:ext>
            </a:extLst>
          </p:cNvPr>
          <p:cNvGraphicFramePr>
            <a:graphicFrameLocks noGrp="1"/>
          </p:cNvGraphicFramePr>
          <p:nvPr>
            <p:extLst>
              <p:ext uri="{D42A27DB-BD31-4B8C-83A1-F6EECF244321}">
                <p14:modId xmlns:p14="http://schemas.microsoft.com/office/powerpoint/2010/main" val="1263082135"/>
              </p:ext>
            </p:extLst>
          </p:nvPr>
        </p:nvGraphicFramePr>
        <p:xfrm>
          <a:off x="516367" y="1337631"/>
          <a:ext cx="5572574" cy="4546802"/>
        </p:xfrm>
        <a:graphic>
          <a:graphicData uri="http://schemas.openxmlformats.org/drawingml/2006/table">
            <a:tbl>
              <a:tblPr firstRow="1" bandRow="1">
                <a:tableStyleId>{5C22544A-7EE6-4342-B048-85BDC9FD1C3A}</a:tableStyleId>
              </a:tblPr>
              <a:tblGrid>
                <a:gridCol w="5572574">
                  <a:extLst>
                    <a:ext uri="{9D8B030D-6E8A-4147-A177-3AD203B41FA5}">
                      <a16:colId xmlns:a16="http://schemas.microsoft.com/office/drawing/2014/main" val="20000"/>
                    </a:ext>
                  </a:extLst>
                </a:gridCol>
              </a:tblGrid>
              <a:tr h="328221">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Gill Sans MT" panose="020B0502020104020203"/>
                        </a:rPr>
                        <a:t>Technological advances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4218581">
                <a:tc>
                  <a:txBody>
                    <a:bodyPr/>
                    <a:lstStyle/>
                    <a:p>
                      <a:pPr algn="l"/>
                      <a:r>
                        <a:rPr lang="en-GB" sz="1200" b="1" baseline="0" dirty="0">
                          <a:latin typeface="Gill Sans MT" panose="020B0502020104020203" pitchFamily="34" charset="0"/>
                        </a:rPr>
                        <a:t>Radar </a:t>
                      </a:r>
                    </a:p>
                    <a:p>
                      <a:pPr algn="l"/>
                      <a:r>
                        <a:rPr lang="en-GB" sz="1200" b="0" baseline="0" dirty="0">
                          <a:latin typeface="Gill Sans MT" panose="020B0502020104020203" pitchFamily="34" charset="0"/>
                        </a:rPr>
                        <a:t>Radar is a system that uses waves of energy to sense objects. It can find a faraway object and tell how fast it is moving. Radar is very useful because it can sense objects even at night and through thick clouds.</a:t>
                      </a:r>
                    </a:p>
                    <a:p>
                      <a:pPr algn="l"/>
                      <a:r>
                        <a:rPr lang="en-GB" sz="1200" b="0" baseline="0" dirty="0">
                          <a:latin typeface="Gill Sans MT" panose="020B0502020104020203" pitchFamily="34" charset="0"/>
                        </a:rPr>
                        <a:t>Work with radar started in the 1930s. A Scottish scientist </a:t>
                      </a:r>
                    </a:p>
                    <a:p>
                      <a:pPr algn="l"/>
                      <a:r>
                        <a:rPr lang="en-GB" sz="1200" b="0" baseline="0" dirty="0">
                          <a:latin typeface="Gill Sans MT" panose="020B0502020104020203" pitchFamily="34" charset="0"/>
                        </a:rPr>
                        <a:t>named Robert Watson-Watt developed a radar system in</a:t>
                      </a:r>
                    </a:p>
                    <a:p>
                      <a:pPr algn="l"/>
                      <a:r>
                        <a:rPr lang="en-GB" sz="1200" b="0" baseline="0" dirty="0">
                          <a:latin typeface="Gill Sans MT" panose="020B0502020104020203" pitchFamily="34" charset="0"/>
                        </a:rPr>
                        <a:t> 1935. It was used to help protect Great Britain from air </a:t>
                      </a:r>
                    </a:p>
                    <a:p>
                      <a:pPr algn="l"/>
                      <a:r>
                        <a:rPr lang="en-GB" sz="1200" b="0" baseline="0" dirty="0">
                          <a:latin typeface="Gill Sans MT" panose="020B0502020104020203" pitchFamily="34" charset="0"/>
                        </a:rPr>
                        <a:t>attacks. During World War II (1939–45) radar helped Britain, France, and the United States defeat Germany. Since then many improvements have been made in radar technology. Today computers help radar systems provide more details about distant objects.</a:t>
                      </a:r>
                    </a:p>
                    <a:p>
                      <a:pPr algn="l"/>
                      <a:r>
                        <a:rPr lang="en-GB" sz="1200" b="1" baseline="0" dirty="0" err="1">
                          <a:latin typeface="Gill Sans MT" panose="020B0502020104020203" pitchFamily="34" charset="0"/>
                        </a:rPr>
                        <a:t>Engima</a:t>
                      </a:r>
                      <a:r>
                        <a:rPr lang="en-GB" sz="1200" b="1" baseline="0" dirty="0">
                          <a:latin typeface="Gill Sans MT" panose="020B0502020104020203" pitchFamily="34" charset="0"/>
                        </a:rPr>
                        <a:t> Machine</a:t>
                      </a:r>
                    </a:p>
                    <a:p>
                      <a:pPr algn="l"/>
                      <a:r>
                        <a:rPr lang="en-GB" sz="1200" b="0" i="0" kern="1200" dirty="0">
                          <a:solidFill>
                            <a:schemeClr val="dk1"/>
                          </a:solidFill>
                          <a:effectLst/>
                          <a:latin typeface="Gill Sans MT" panose="020B0502020104020203" pitchFamily="34" charset="0"/>
                          <a:ea typeface="+mn-ea"/>
                          <a:cs typeface="+mn-cs"/>
                        </a:rPr>
                        <a:t>The Enigma Machine was invented in Germany for the First World War but was of upmost importance in the Second World War. It was a cypher machine: a way of</a:t>
                      </a:r>
                    </a:p>
                    <a:p>
                      <a:pPr algn="l"/>
                      <a:r>
                        <a:rPr lang="en-GB" sz="1200" b="0" i="0" kern="1200" dirty="0">
                          <a:solidFill>
                            <a:schemeClr val="dk1"/>
                          </a:solidFill>
                          <a:effectLst/>
                          <a:latin typeface="Gill Sans MT" panose="020B0502020104020203" pitchFamily="34" charset="0"/>
                          <a:ea typeface="+mn-ea"/>
                          <a:cs typeface="+mn-cs"/>
                        </a:rPr>
                        <a:t>                          changing the letters of a message so that it appears to be scrambled</a:t>
                      </a:r>
                    </a:p>
                    <a:p>
                      <a:pPr algn="l"/>
                      <a:r>
                        <a:rPr lang="en-GB" sz="1200" b="0" i="0" kern="1200" dirty="0">
                          <a:solidFill>
                            <a:schemeClr val="dk1"/>
                          </a:solidFill>
                          <a:effectLst/>
                          <a:latin typeface="Gill Sans MT" panose="020B0502020104020203" pitchFamily="34" charset="0"/>
                          <a:ea typeface="+mn-ea"/>
                          <a:cs typeface="+mn-cs"/>
                        </a:rPr>
                        <a:t>                          letters (or, random letters) and puts the message into code. Each</a:t>
                      </a:r>
                    </a:p>
                    <a:p>
                      <a:pPr algn="l"/>
                      <a:r>
                        <a:rPr lang="en-GB" sz="1200" b="0" i="0" kern="1200" dirty="0">
                          <a:solidFill>
                            <a:schemeClr val="dk1"/>
                          </a:solidFill>
                          <a:effectLst/>
                          <a:latin typeface="Gill Sans MT" panose="020B0502020104020203" pitchFamily="34" charset="0"/>
                          <a:ea typeface="+mn-ea"/>
                          <a:cs typeface="+mn-cs"/>
                        </a:rPr>
                        <a:t>                          time a letter was typed, it appeared as another letter in the alphabet.</a:t>
                      </a:r>
                    </a:p>
                    <a:p>
                      <a:pPr algn="l"/>
                      <a:r>
                        <a:rPr lang="en-GB" sz="1200" b="0" i="0" kern="1200" dirty="0">
                          <a:solidFill>
                            <a:schemeClr val="dk1"/>
                          </a:solidFill>
                          <a:effectLst/>
                          <a:latin typeface="Gill Sans MT" panose="020B0502020104020203" pitchFamily="34" charset="0"/>
                          <a:ea typeface="+mn-ea"/>
                          <a:cs typeface="+mn-cs"/>
                        </a:rPr>
                        <a:t>                          The choices were not random. This gave the Germans a way of</a:t>
                      </a:r>
                    </a:p>
                    <a:p>
                      <a:pPr algn="l"/>
                      <a:r>
                        <a:rPr lang="en-GB" sz="1200" b="0" i="0" kern="1200" dirty="0">
                          <a:solidFill>
                            <a:schemeClr val="dk1"/>
                          </a:solidFill>
                          <a:effectLst/>
                          <a:latin typeface="Gill Sans MT" panose="020B0502020104020203" pitchFamily="34" charset="0"/>
                          <a:ea typeface="+mn-ea"/>
                          <a:cs typeface="+mn-cs"/>
                        </a:rPr>
                        <a:t>                          sending messages that the Allies could not understand and made their attacks unexpected. Working with other code breakers at Bletchley Park, Alan Turing, invented the Bombe machine, which was able to decipher the code so that the Allies could read the messages and be prepared for attacks.</a:t>
                      </a:r>
                      <a:endParaRPr lang="en-GB" sz="1200" b="1" baseline="0" dirty="0">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19" name="Picture 18" descr="Diagram&#10;&#10;Description automatically generated">
            <a:extLst>
              <a:ext uri="{FF2B5EF4-FFF2-40B4-BE49-F238E27FC236}">
                <a16:creationId xmlns:a16="http://schemas.microsoft.com/office/drawing/2014/main" id="{60EA5531-CA07-462F-AA0F-63DB5E31D0DF}"/>
              </a:ext>
            </a:extLst>
          </p:cNvPr>
          <p:cNvPicPr>
            <a:picLocks noChangeAspect="1"/>
          </p:cNvPicPr>
          <p:nvPr/>
        </p:nvPicPr>
        <p:blipFill>
          <a:blip r:embed="rId3"/>
          <a:stretch>
            <a:fillRect/>
          </a:stretch>
        </p:blipFill>
        <p:spPr>
          <a:xfrm>
            <a:off x="4450986" y="2253047"/>
            <a:ext cx="981366" cy="654244"/>
          </a:xfrm>
          <a:prstGeom prst="rect">
            <a:avLst/>
          </a:prstGeom>
        </p:spPr>
      </p:pic>
      <p:pic>
        <p:nvPicPr>
          <p:cNvPr id="23" name="Picture 22">
            <a:extLst>
              <a:ext uri="{FF2B5EF4-FFF2-40B4-BE49-F238E27FC236}">
                <a16:creationId xmlns:a16="http://schemas.microsoft.com/office/drawing/2014/main" id="{84160008-533D-4516-BA32-E437901542EE}"/>
              </a:ext>
            </a:extLst>
          </p:cNvPr>
          <p:cNvPicPr>
            <a:picLocks noChangeAspect="1"/>
          </p:cNvPicPr>
          <p:nvPr/>
        </p:nvPicPr>
        <p:blipFill>
          <a:blip r:embed="rId4"/>
          <a:stretch>
            <a:fillRect/>
          </a:stretch>
        </p:blipFill>
        <p:spPr>
          <a:xfrm>
            <a:off x="854485" y="4317022"/>
            <a:ext cx="719023" cy="783439"/>
          </a:xfrm>
          <a:prstGeom prst="rect">
            <a:avLst/>
          </a:prstGeom>
        </p:spPr>
      </p:pic>
      <p:graphicFrame>
        <p:nvGraphicFramePr>
          <p:cNvPr id="48" name="Table 47">
            <a:extLst>
              <a:ext uri="{FF2B5EF4-FFF2-40B4-BE49-F238E27FC236}">
                <a16:creationId xmlns:a16="http://schemas.microsoft.com/office/drawing/2014/main" id="{F045613C-3A3A-4A57-B36C-E1A392CFFA89}"/>
              </a:ext>
            </a:extLst>
          </p:cNvPr>
          <p:cNvGraphicFramePr>
            <a:graphicFrameLocks noGrp="1"/>
          </p:cNvGraphicFramePr>
          <p:nvPr>
            <p:extLst>
              <p:ext uri="{D42A27DB-BD31-4B8C-83A1-F6EECF244321}">
                <p14:modId xmlns:p14="http://schemas.microsoft.com/office/powerpoint/2010/main" val="1420833950"/>
              </p:ext>
            </p:extLst>
          </p:nvPr>
        </p:nvGraphicFramePr>
        <p:xfrm>
          <a:off x="6349238" y="1337630"/>
          <a:ext cx="5577099" cy="3574426"/>
        </p:xfrm>
        <a:graphic>
          <a:graphicData uri="http://schemas.openxmlformats.org/drawingml/2006/table">
            <a:tbl>
              <a:tblPr firstRow="1" bandRow="1">
                <a:tableStyleId>{5C22544A-7EE6-4342-B048-85BDC9FD1C3A}</a:tableStyleId>
              </a:tblPr>
              <a:tblGrid>
                <a:gridCol w="5577099">
                  <a:extLst>
                    <a:ext uri="{9D8B030D-6E8A-4147-A177-3AD203B41FA5}">
                      <a16:colId xmlns:a16="http://schemas.microsoft.com/office/drawing/2014/main" val="20000"/>
                    </a:ext>
                  </a:extLst>
                </a:gridCol>
              </a:tblGrid>
              <a:tr h="256993">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Gill Sans MT" panose="020B0502020104020203"/>
                        </a:rPr>
                        <a:t>Medical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CF6BA"/>
                    </a:solidFill>
                  </a:tcPr>
                </a:tc>
                <a:extLst>
                  <a:ext uri="{0D108BD9-81ED-4DB2-BD59-A6C34878D82A}">
                    <a16:rowId xmlns:a16="http://schemas.microsoft.com/office/drawing/2014/main" val="10000"/>
                  </a:ext>
                </a:extLst>
              </a:tr>
              <a:tr h="3300106">
                <a:tc>
                  <a:txBody>
                    <a:bodyPr/>
                    <a:lstStyle/>
                    <a:p>
                      <a:pPr algn="l"/>
                      <a:r>
                        <a:rPr lang="en-GB" sz="1200" b="1" baseline="0" dirty="0">
                          <a:latin typeface="Gill Sans MT" panose="020B0502020104020203" pitchFamily="34" charset="0"/>
                        </a:rPr>
                        <a:t>Penicillin </a:t>
                      </a:r>
                    </a:p>
                    <a:p>
                      <a:pPr algn="l"/>
                      <a:r>
                        <a:rPr lang="en-GB" sz="1200" b="0" baseline="0" dirty="0">
                          <a:latin typeface="Gill Sans MT" panose="020B0502020104020203" pitchFamily="34" charset="0"/>
                        </a:rPr>
                        <a:t>The discovery of penicillin was one of the greatest scientific achievements of the 1900s. Penicillin belongs to a group of medical drugs called antibiotics. These medicines fight infections caused by small living things called bacteria.</a:t>
                      </a:r>
                    </a:p>
                    <a:p>
                      <a:pPr algn="l"/>
                      <a:r>
                        <a:rPr lang="en-GB" sz="1200" b="0" baseline="0" dirty="0">
                          <a:latin typeface="Gill Sans MT" panose="020B0502020104020203" pitchFamily="34" charset="0"/>
                        </a:rPr>
                        <a:t>In 1928 a Scottish doctor named Alexander Fleming discovered the effects of penicillin. During research on bacteria, Fleming noticed that the bacteria would not grow near a certain </a:t>
                      </a:r>
                      <a:r>
                        <a:rPr lang="en-GB" sz="1200" b="0" baseline="0" dirty="0" err="1">
                          <a:latin typeface="Gill Sans MT" panose="020B0502020104020203" pitchFamily="34" charset="0"/>
                        </a:rPr>
                        <a:t>mold</a:t>
                      </a:r>
                      <a:r>
                        <a:rPr lang="en-GB" sz="1200" b="0" baseline="0" dirty="0">
                          <a:latin typeface="Gill Sans MT" panose="020B0502020104020203" pitchFamily="34" charset="0"/>
                        </a:rPr>
                        <a:t>. He found that the </a:t>
                      </a:r>
                      <a:r>
                        <a:rPr lang="en-GB" sz="1200" b="0" baseline="0" dirty="0" err="1">
                          <a:latin typeface="Gill Sans MT" panose="020B0502020104020203" pitchFamily="34" charset="0"/>
                        </a:rPr>
                        <a:t>mold</a:t>
                      </a:r>
                      <a:r>
                        <a:rPr lang="en-GB" sz="1200" b="0" baseline="0" dirty="0">
                          <a:latin typeface="Gill Sans MT" panose="020B0502020104020203" pitchFamily="34" charset="0"/>
                        </a:rPr>
                        <a:t> was a type called Penicillium notatum. This </a:t>
                      </a:r>
                      <a:r>
                        <a:rPr lang="en-GB" sz="1200" b="0" baseline="0" dirty="0" err="1">
                          <a:latin typeface="Gill Sans MT" panose="020B0502020104020203" pitchFamily="34" charset="0"/>
                        </a:rPr>
                        <a:t>mold</a:t>
                      </a:r>
                      <a:r>
                        <a:rPr lang="en-GB" sz="1200" b="0" baseline="0" dirty="0">
                          <a:latin typeface="Gill Sans MT" panose="020B0502020104020203" pitchFamily="34" charset="0"/>
                        </a:rPr>
                        <a:t> is similar to the green fuzzy </a:t>
                      </a:r>
                      <a:r>
                        <a:rPr lang="en-GB" sz="1200" b="0" baseline="0" dirty="0" err="1">
                          <a:latin typeface="Gill Sans MT" panose="020B0502020104020203" pitchFamily="34" charset="0"/>
                        </a:rPr>
                        <a:t>mold</a:t>
                      </a:r>
                      <a:r>
                        <a:rPr lang="en-GB" sz="1200" b="0" baseline="0" dirty="0">
                          <a:latin typeface="Gill Sans MT" panose="020B0502020104020203" pitchFamily="34" charset="0"/>
                        </a:rPr>
                        <a:t> that grows on bread. From the </a:t>
                      </a:r>
                      <a:r>
                        <a:rPr lang="en-GB" sz="1200" b="0" baseline="0" dirty="0" err="1">
                          <a:latin typeface="Gill Sans MT" panose="020B0502020104020203" pitchFamily="34" charset="0"/>
                        </a:rPr>
                        <a:t>mold</a:t>
                      </a:r>
                      <a:r>
                        <a:rPr lang="en-GB" sz="1200" b="0" baseline="0" dirty="0">
                          <a:latin typeface="Gill Sans MT" panose="020B0502020104020203" pitchFamily="34" charset="0"/>
                        </a:rPr>
                        <a:t> Fleming developed the antibiotic now known as penicillin.</a:t>
                      </a:r>
                    </a:p>
                    <a:p>
                      <a:pPr algn="l"/>
                      <a:r>
                        <a:rPr lang="en-GB" sz="1200" b="0" baseline="0" dirty="0">
                          <a:latin typeface="Gill Sans MT" panose="020B0502020104020203" pitchFamily="34" charset="0"/>
                        </a:rPr>
                        <a:t>During World War II in the 1940s, military doctors</a:t>
                      </a:r>
                    </a:p>
                    <a:p>
                      <a:pPr algn="l"/>
                      <a:r>
                        <a:rPr lang="en-GB" sz="1200" b="0" baseline="0" dirty="0">
                          <a:latin typeface="Gill Sans MT" panose="020B0502020104020203" pitchFamily="34" charset="0"/>
                        </a:rPr>
                        <a:t> used penicillin to treat infected wounds. Thanks to</a:t>
                      </a:r>
                    </a:p>
                    <a:p>
                      <a:pPr algn="l"/>
                      <a:r>
                        <a:rPr lang="en-GB" sz="1200" b="0" baseline="0" dirty="0">
                          <a:latin typeface="Gill Sans MT" panose="020B0502020104020203" pitchFamily="34" charset="0"/>
                        </a:rPr>
                        <a:t> penicillin, the death rate from pneumonia among </a:t>
                      </a:r>
                    </a:p>
                    <a:p>
                      <a:pPr algn="l"/>
                      <a:r>
                        <a:rPr lang="en-GB" sz="1200" b="0" baseline="0" dirty="0">
                          <a:latin typeface="Gill Sans MT" panose="020B0502020104020203" pitchFamily="34" charset="0"/>
                        </a:rPr>
                        <a:t>soldiers dropped to less than one percent. Penicillin</a:t>
                      </a:r>
                    </a:p>
                    <a:p>
                      <a:pPr algn="l"/>
                      <a:r>
                        <a:rPr lang="en-GB" sz="1200" b="0" baseline="0" dirty="0">
                          <a:latin typeface="Gill Sans MT" panose="020B0502020104020203" pitchFamily="34" charset="0"/>
                        </a:rPr>
                        <a:t> also saved the lives of many soldiers who might have</a:t>
                      </a:r>
                    </a:p>
                    <a:p>
                      <a:pPr algn="l"/>
                      <a:r>
                        <a:rPr lang="en-GB" sz="1200" b="0" baseline="0" dirty="0">
                          <a:latin typeface="Gill Sans MT" panose="020B0502020104020203" pitchFamily="34" charset="0"/>
                        </a:rPr>
                        <a:t> died from wounds incurred during the D-Day invasion</a:t>
                      </a:r>
                    </a:p>
                    <a:p>
                      <a:pPr algn="l"/>
                      <a:r>
                        <a:rPr lang="en-GB" sz="1200" b="0" baseline="0" dirty="0">
                          <a:latin typeface="Gill Sans MT" panose="020B0502020104020203" pitchFamily="34" charset="0"/>
                        </a:rPr>
                        <a:t> of 1944, and of course it has saved many millions of</a:t>
                      </a:r>
                    </a:p>
                    <a:p>
                      <a:pPr algn="l"/>
                      <a:r>
                        <a:rPr lang="en-GB" sz="1200" b="0" baseline="0" dirty="0">
                          <a:latin typeface="Gill Sans MT" panose="020B0502020104020203" pitchFamily="34" charset="0"/>
                        </a:rPr>
                        <a:t> lives since.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36" name="Picture 35">
            <a:extLst>
              <a:ext uri="{FF2B5EF4-FFF2-40B4-BE49-F238E27FC236}">
                <a16:creationId xmlns:a16="http://schemas.microsoft.com/office/drawing/2014/main" id="{AF84EF8D-97D2-4ACD-92EE-B1FF770C96C3}"/>
              </a:ext>
            </a:extLst>
          </p:cNvPr>
          <p:cNvPicPr>
            <a:picLocks noChangeAspect="1"/>
          </p:cNvPicPr>
          <p:nvPr/>
        </p:nvPicPr>
        <p:blipFill>
          <a:blip r:embed="rId5"/>
          <a:stretch>
            <a:fillRect/>
          </a:stretch>
        </p:blipFill>
        <p:spPr>
          <a:xfrm>
            <a:off x="9980466" y="3255701"/>
            <a:ext cx="1594762" cy="1097313"/>
          </a:xfrm>
          <a:prstGeom prst="rect">
            <a:avLst/>
          </a:prstGeom>
        </p:spPr>
      </p:pic>
      <p:graphicFrame>
        <p:nvGraphicFramePr>
          <p:cNvPr id="52" name="Table 51">
            <a:extLst>
              <a:ext uri="{FF2B5EF4-FFF2-40B4-BE49-F238E27FC236}">
                <a16:creationId xmlns:a16="http://schemas.microsoft.com/office/drawing/2014/main" id="{94BF8B9F-264A-40D6-B822-3B5E9BFEBBA7}"/>
              </a:ext>
            </a:extLst>
          </p:cNvPr>
          <p:cNvGraphicFramePr>
            <a:graphicFrameLocks noGrp="1"/>
          </p:cNvGraphicFramePr>
          <p:nvPr>
            <p:extLst>
              <p:ext uri="{D42A27DB-BD31-4B8C-83A1-F6EECF244321}">
                <p14:modId xmlns:p14="http://schemas.microsoft.com/office/powerpoint/2010/main" val="4114960011"/>
              </p:ext>
            </p:extLst>
          </p:nvPr>
        </p:nvGraphicFramePr>
        <p:xfrm>
          <a:off x="6359361" y="4956168"/>
          <a:ext cx="5572574" cy="4069498"/>
        </p:xfrm>
        <a:graphic>
          <a:graphicData uri="http://schemas.openxmlformats.org/drawingml/2006/table">
            <a:tbl>
              <a:tblPr firstRow="1" bandRow="1">
                <a:tableStyleId>{5C22544A-7EE6-4342-B048-85BDC9FD1C3A}</a:tableStyleId>
              </a:tblPr>
              <a:tblGrid>
                <a:gridCol w="5572574">
                  <a:extLst>
                    <a:ext uri="{9D8B030D-6E8A-4147-A177-3AD203B41FA5}">
                      <a16:colId xmlns:a16="http://schemas.microsoft.com/office/drawing/2014/main" val="20000"/>
                    </a:ext>
                  </a:extLst>
                </a:gridCol>
              </a:tblGrid>
              <a:tr h="378962">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Gill Sans MT" panose="020B0502020104020203"/>
                        </a:rPr>
                        <a:t>Evacuation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3690536">
                <a:tc>
                  <a:txBody>
                    <a:bodyPr/>
                    <a:lstStyle/>
                    <a:p>
                      <a:pPr algn="l"/>
                      <a:r>
                        <a:rPr lang="en-GB" sz="1200" b="1" baseline="0" dirty="0">
                          <a:latin typeface="Gill Sans MT" panose="020B0502020104020203" pitchFamily="34" charset="0"/>
                        </a:rPr>
                        <a:t>Evacuation</a:t>
                      </a:r>
                      <a:r>
                        <a:rPr lang="en-GB" sz="1100" b="1" baseline="0" dirty="0">
                          <a:latin typeface="Gill Sans MT" panose="020B0502020104020203" pitchFamily="34" charset="0"/>
                        </a:rPr>
                        <a:t> </a:t>
                      </a:r>
                    </a:p>
                    <a:p>
                      <a:pPr algn="l"/>
                      <a:r>
                        <a:rPr lang="en-GB" sz="1200" b="0" baseline="0" dirty="0">
                          <a:latin typeface="Gill Sans MT" panose="020B0502020104020203" pitchFamily="34" charset="0"/>
                        </a:rPr>
                        <a:t>During World War II, over 3.5 million children, along with some of their teachers and helpers, mothers with very young children, pregnant women and people with disabilities, were evacuated from the cities to the countryside, where it was believed they would be safer from bombing. </a:t>
                      </a:r>
                    </a:p>
                    <a:p>
                      <a:pPr algn="l"/>
                      <a:r>
                        <a:rPr lang="en-GB" sz="1200" b="0" baseline="0" dirty="0">
                          <a:latin typeface="Gill Sans MT" panose="020B0502020104020203" pitchFamily="34" charset="0"/>
                        </a:rPr>
                        <a:t>All evacuees had to take their gas mask, </a:t>
                      </a:r>
                    </a:p>
                    <a:p>
                      <a:pPr algn="l"/>
                      <a:r>
                        <a:rPr lang="en-GB" sz="1200" b="0" baseline="0" dirty="0">
                          <a:latin typeface="Gill Sans MT" panose="020B0502020104020203" pitchFamily="34" charset="0"/>
                        </a:rPr>
                        <a:t>ration book and identity card. When they</a:t>
                      </a:r>
                    </a:p>
                    <a:p>
                      <a:pPr algn="l"/>
                      <a:r>
                        <a:rPr lang="en-GB" sz="1200" b="0" baseline="0" dirty="0">
                          <a:latin typeface="Gill Sans MT" panose="020B0502020104020203" pitchFamily="34" charset="0"/>
                        </a:rPr>
                        <a:t> reached their destination, a billeting officer</a:t>
                      </a:r>
                    </a:p>
                    <a:p>
                      <a:pPr algn="l"/>
                      <a:r>
                        <a:rPr lang="en-GB" sz="1200" b="0" baseline="0" dirty="0">
                          <a:latin typeface="Gill Sans MT" panose="020B0502020104020203" pitchFamily="34" charset="0"/>
                        </a:rPr>
                        <a:t> would arrange a host family for them. </a:t>
                      </a:r>
                    </a:p>
                    <a:p>
                      <a:pPr algn="l"/>
                      <a:r>
                        <a:rPr lang="en-GB" sz="1200" b="0" baseline="0" dirty="0">
                          <a:latin typeface="Gill Sans MT" panose="020B0502020104020203" pitchFamily="34" charset="0"/>
                        </a:rPr>
                        <a:t>Evacuation happened in waves, beginning on</a:t>
                      </a:r>
                    </a:p>
                    <a:p>
                      <a:pPr algn="l"/>
                      <a:r>
                        <a:rPr lang="en-GB" sz="1200" b="0" baseline="0" dirty="0">
                          <a:latin typeface="Gill Sans MT" panose="020B0502020104020203" pitchFamily="34" charset="0"/>
                        </a:rPr>
                        <a:t>1</a:t>
                      </a:r>
                      <a:r>
                        <a:rPr lang="en-GB" sz="1200" b="0" baseline="30000" dirty="0">
                          <a:latin typeface="Gill Sans MT" panose="020B0502020104020203" pitchFamily="34" charset="0"/>
                        </a:rPr>
                        <a:t>st</a:t>
                      </a:r>
                      <a:r>
                        <a:rPr lang="en-GB" sz="1200" b="0" baseline="0" dirty="0">
                          <a:latin typeface="Gill Sans MT" panose="020B0502020104020203" pitchFamily="34" charset="0"/>
                        </a:rPr>
                        <a:t> September 1939. Other waves occurred</a:t>
                      </a:r>
                    </a:p>
                    <a:p>
                      <a:pPr algn="l"/>
                      <a:r>
                        <a:rPr lang="en-GB" sz="1200" b="0" baseline="0" dirty="0">
                          <a:latin typeface="Gill Sans MT" panose="020B0502020104020203" pitchFamily="34" charset="0"/>
                        </a:rPr>
                        <a:t>At the start of the Battle of Britain and at the start of the Blitz. </a:t>
                      </a:r>
                    </a:p>
                    <a:p>
                      <a:pPr algn="l"/>
                      <a:r>
                        <a:rPr lang="en-GB" sz="1200" b="0" baseline="0" dirty="0">
                          <a:latin typeface="Gill Sans MT" panose="020B0502020104020203" pitchFamily="34" charset="0"/>
                        </a:rPr>
                        <a:t>Thousands of children evacuated to Devon with many arriving by train to Exeter and then moving on by bus to rural locations. Some of the children from London had never seen a cow before!</a:t>
                      </a:r>
                    </a:p>
                    <a:p>
                      <a:pPr algn="l"/>
                      <a:endParaRPr lang="en-GB" sz="1200" b="0" baseline="0" dirty="0">
                        <a:latin typeface="Gill Sans MT" panose="020B0502020104020203" pitchFamily="34" charset="0"/>
                      </a:endParaRPr>
                    </a:p>
                    <a:p>
                      <a:pPr algn="l"/>
                      <a:r>
                        <a:rPr lang="en-GB" sz="1100" b="1" baseline="0" dirty="0">
                          <a:latin typeface="Gill Sans MT" panose="020B0502020104020203" pitchFamily="34" charset="0"/>
                        </a:rPr>
                        <a:t>Michael </a:t>
                      </a:r>
                      <a:r>
                        <a:rPr lang="en-GB" sz="1100" b="1" baseline="0" dirty="0" err="1">
                          <a:latin typeface="Gill Sans MT" panose="020B0502020104020203" pitchFamily="34" charset="0"/>
                        </a:rPr>
                        <a:t>Aspel</a:t>
                      </a:r>
                      <a:r>
                        <a:rPr lang="en-GB" sz="1100" b="1" baseline="0" dirty="0">
                          <a:latin typeface="Gill Sans MT" panose="020B0502020104020203" pitchFamily="34" charset="0"/>
                        </a:rPr>
                        <a:t> a famous news presenter was an evacuee and he quoted:</a:t>
                      </a:r>
                    </a:p>
                    <a:p>
                      <a:pPr algn="l"/>
                      <a:r>
                        <a:rPr lang="en-GB" sz="1100" b="1" baseline="0" dirty="0">
                          <a:latin typeface="Gill Sans MT" panose="020B0502020104020203" pitchFamily="34" charset="0"/>
                        </a:rPr>
                        <a:t>‘Homesickness! It was always there in the back of your mind, rather like a toothache that would never go away’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41" name="Picture 40" descr="A group of people walking&#10;&#10;Description automatically generated with low confidence">
            <a:extLst>
              <a:ext uri="{FF2B5EF4-FFF2-40B4-BE49-F238E27FC236}">
                <a16:creationId xmlns:a16="http://schemas.microsoft.com/office/drawing/2014/main" id="{018CADA6-A0E7-4DCC-989B-896EFB45D816}"/>
              </a:ext>
            </a:extLst>
          </p:cNvPr>
          <p:cNvPicPr>
            <a:picLocks noChangeAspect="1"/>
          </p:cNvPicPr>
          <p:nvPr/>
        </p:nvPicPr>
        <p:blipFill>
          <a:blip r:embed="rId6"/>
          <a:stretch>
            <a:fillRect/>
          </a:stretch>
        </p:blipFill>
        <p:spPr>
          <a:xfrm>
            <a:off x="9648357" y="6271082"/>
            <a:ext cx="1270655" cy="1029582"/>
          </a:xfrm>
          <a:prstGeom prst="rect">
            <a:avLst/>
          </a:prstGeom>
        </p:spPr>
      </p:pic>
      <p:graphicFrame>
        <p:nvGraphicFramePr>
          <p:cNvPr id="53" name="Table 52">
            <a:extLst>
              <a:ext uri="{FF2B5EF4-FFF2-40B4-BE49-F238E27FC236}">
                <a16:creationId xmlns:a16="http://schemas.microsoft.com/office/drawing/2014/main" id="{306BAA79-697A-4EBA-82A2-806040CEA57E}"/>
              </a:ext>
            </a:extLst>
          </p:cNvPr>
          <p:cNvGraphicFramePr>
            <a:graphicFrameLocks noGrp="1"/>
          </p:cNvGraphicFramePr>
          <p:nvPr>
            <p:extLst>
              <p:ext uri="{D42A27DB-BD31-4B8C-83A1-F6EECF244321}">
                <p14:modId xmlns:p14="http://schemas.microsoft.com/office/powerpoint/2010/main" val="3319827022"/>
              </p:ext>
            </p:extLst>
          </p:nvPr>
        </p:nvGraphicFramePr>
        <p:xfrm>
          <a:off x="511842" y="5989218"/>
          <a:ext cx="5577099" cy="3132992"/>
        </p:xfrm>
        <a:graphic>
          <a:graphicData uri="http://schemas.openxmlformats.org/drawingml/2006/table">
            <a:tbl>
              <a:tblPr firstRow="1" bandRow="1">
                <a:tableStyleId>{5C22544A-7EE6-4342-B048-85BDC9FD1C3A}</a:tableStyleId>
              </a:tblPr>
              <a:tblGrid>
                <a:gridCol w="5577099">
                  <a:extLst>
                    <a:ext uri="{9D8B030D-6E8A-4147-A177-3AD203B41FA5}">
                      <a16:colId xmlns:a16="http://schemas.microsoft.com/office/drawing/2014/main" val="20000"/>
                    </a:ext>
                  </a:extLst>
                </a:gridCol>
              </a:tblGrid>
              <a:tr h="263837">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Gill Sans MT" panose="020B0502020104020203"/>
                        </a:rPr>
                        <a:t>Countries working together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CF6BA"/>
                    </a:solidFill>
                  </a:tcPr>
                </a:tc>
                <a:extLst>
                  <a:ext uri="{0D108BD9-81ED-4DB2-BD59-A6C34878D82A}">
                    <a16:rowId xmlns:a16="http://schemas.microsoft.com/office/drawing/2014/main" val="10000"/>
                  </a:ext>
                </a:extLst>
              </a:tr>
              <a:tr h="2858672">
                <a:tc>
                  <a:txBody>
                    <a:bodyPr/>
                    <a:lstStyle/>
                    <a:p>
                      <a:pPr algn="l"/>
                      <a:r>
                        <a:rPr lang="en-GB" sz="1200" b="1" baseline="0" dirty="0">
                          <a:latin typeface="Gill Sans MT" panose="020B0502020104020203" pitchFamily="34" charset="0"/>
                        </a:rPr>
                        <a:t>Black American GI’s in Exeter</a:t>
                      </a:r>
                    </a:p>
                    <a:p>
                      <a:pPr algn="l"/>
                      <a:r>
                        <a:rPr lang="en-GB" sz="1200" b="0" baseline="0" dirty="0">
                          <a:latin typeface="Gill Sans MT" panose="020B0502020104020203" pitchFamily="34" charset="0"/>
                        </a:rPr>
                        <a:t>After the attack by the Japanese on Pearl Harbour in Hawaii, on December 7</a:t>
                      </a:r>
                      <a:r>
                        <a:rPr lang="en-GB" sz="1200" b="0" baseline="30000" dirty="0">
                          <a:latin typeface="Gill Sans MT" panose="020B0502020104020203" pitchFamily="34" charset="0"/>
                        </a:rPr>
                        <a:t>th</a:t>
                      </a:r>
                      <a:r>
                        <a:rPr lang="en-GB" sz="1200" b="0" baseline="0" dirty="0">
                          <a:latin typeface="Gill Sans MT" panose="020B0502020104020203" pitchFamily="34" charset="0"/>
                        </a:rPr>
                        <a:t> 1941, the American’s joined World War II on the side of the Allies. They sent many troops to Britain to fight alongside the British soldiers. Some of the GI’s (General infantry) as the American Soldiers were known, were based in Exeter and among them were many Black soldiers. From 30 September 1943 to                                                                       30 June 1944 a number of African-American </a:t>
                      </a:r>
                    </a:p>
                    <a:p>
                      <a:pPr algn="l"/>
                      <a:r>
                        <a:rPr lang="en-GB" sz="1200" b="0" baseline="0" dirty="0">
                          <a:latin typeface="Gill Sans MT" panose="020B0502020104020203" pitchFamily="34" charset="0"/>
                        </a:rPr>
                        <a:t>US troops units were based at the County Ground in </a:t>
                      </a:r>
                    </a:p>
                    <a:p>
                      <a:pPr algn="l"/>
                      <a:r>
                        <a:rPr lang="en-GB" sz="1200" b="0" baseline="0" dirty="0">
                          <a:latin typeface="Gill Sans MT" panose="020B0502020104020203" pitchFamily="34" charset="0"/>
                        </a:rPr>
                        <a:t>St Thomas. Shockingly,  during this time US Army had</a:t>
                      </a:r>
                    </a:p>
                    <a:p>
                      <a:pPr algn="l"/>
                      <a:r>
                        <a:rPr lang="en-GB" sz="1200" b="0" baseline="0" dirty="0">
                          <a:latin typeface="Gill Sans MT" panose="020B0502020104020203" pitchFamily="34" charset="0"/>
                        </a:rPr>
                        <a:t> a policy of segregating black and white </a:t>
                      </a:r>
                    </a:p>
                    <a:p>
                      <a:pPr algn="l"/>
                      <a:r>
                        <a:rPr lang="en-GB" sz="1200" b="0" baseline="0" dirty="0">
                          <a:latin typeface="Gill Sans MT" panose="020B0502020104020203" pitchFamily="34" charset="0"/>
                        </a:rPr>
                        <a:t>troops. In Exeter this meant that Black troops</a:t>
                      </a:r>
                    </a:p>
                    <a:p>
                      <a:pPr algn="l"/>
                      <a:r>
                        <a:rPr lang="en-GB" sz="1200" b="0" baseline="0" dirty="0">
                          <a:latin typeface="Gill Sans MT" panose="020B0502020104020203" pitchFamily="34" charset="0"/>
                        </a:rPr>
                        <a:t>were based intents in County Ground, St Thomas</a:t>
                      </a:r>
                    </a:p>
                    <a:p>
                      <a:pPr algn="l"/>
                      <a:r>
                        <a:rPr lang="en-GB" sz="1200" b="0" baseline="0" dirty="0">
                          <a:latin typeface="Gill Sans MT" panose="020B0502020104020203" pitchFamily="34" charset="0"/>
                        </a:rPr>
                        <a:t> and white soldiers were based in soldiers quarters at Topsham Barracks. </a:t>
                      </a:r>
                    </a:p>
                    <a:p>
                      <a:pPr algn="l"/>
                      <a:r>
                        <a:rPr lang="en-GB" sz="1200" b="0" baseline="0" dirty="0">
                          <a:latin typeface="Gill Sans MT" panose="020B0502020104020203" pitchFamily="34" charset="0"/>
                        </a:rPr>
                        <a:t>Black soldiers were only allowed in certain parts of the city</a:t>
                      </a:r>
                    </a:p>
                    <a:p>
                      <a:pPr algn="l"/>
                      <a:r>
                        <a:rPr lang="en-GB" sz="1200" b="0" baseline="0" dirty="0">
                          <a:latin typeface="Gill Sans MT" panose="020B0502020104020203" pitchFamily="34" charset="0"/>
                        </a:rPr>
                        <a:t> and not allowed to mix with the white soldiers or the community.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54" name="Picture 53" descr="A picture containing text, indoor, black&#10;&#10;Description automatically generated">
            <a:extLst>
              <a:ext uri="{FF2B5EF4-FFF2-40B4-BE49-F238E27FC236}">
                <a16:creationId xmlns:a16="http://schemas.microsoft.com/office/drawing/2014/main" id="{2CD94059-CD89-483D-8F5F-5ABCD1A44132}"/>
              </a:ext>
            </a:extLst>
          </p:cNvPr>
          <p:cNvPicPr>
            <a:picLocks noChangeAspect="1"/>
          </p:cNvPicPr>
          <p:nvPr/>
        </p:nvPicPr>
        <p:blipFill>
          <a:blip r:embed="rId7"/>
          <a:stretch>
            <a:fillRect/>
          </a:stretch>
        </p:blipFill>
        <p:spPr>
          <a:xfrm>
            <a:off x="4198679" y="7348153"/>
            <a:ext cx="1449115" cy="1086836"/>
          </a:xfrm>
          <a:prstGeom prst="rect">
            <a:avLst/>
          </a:prstGeom>
        </p:spPr>
      </p:pic>
    </p:spTree>
    <p:extLst>
      <p:ext uri="{BB962C8B-B14F-4D97-AF65-F5344CB8AC3E}">
        <p14:creationId xmlns:p14="http://schemas.microsoft.com/office/powerpoint/2010/main" val="30232983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B59EEBD56AD943AE7E658FCFA65F06" ma:contentTypeVersion="13" ma:contentTypeDescription="Create a new document." ma:contentTypeScope="" ma:versionID="abada69fa24423d32f840e2cc4c0a88d">
  <xsd:schema xmlns:xsd="http://www.w3.org/2001/XMLSchema" xmlns:xs="http://www.w3.org/2001/XMLSchema" xmlns:p="http://schemas.microsoft.com/office/2006/metadata/properties" xmlns:ns2="39a52a28-06c8-466f-9652-db979779b465" xmlns:ns3="176bda86-5465-4883-9e1c-59e818b5ea71" targetNamespace="http://schemas.microsoft.com/office/2006/metadata/properties" ma:root="true" ma:fieldsID="41440955addbdc36ed62470def5f5d5f" ns2:_="" ns3:_="">
    <xsd:import namespace="39a52a28-06c8-466f-9652-db979779b465"/>
    <xsd:import namespace="176bda86-5465-4883-9e1c-59e818b5ea7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a52a28-06c8-466f-9652-db979779b4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6bda86-5465-4883-9e1c-59e818b5ea7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E60322-8DFB-474E-852E-2751896E031F}">
  <ds:schemaRefs>
    <ds:schemaRef ds:uri="http://schemas.microsoft.com/sharepoint/v3/contenttype/forms"/>
  </ds:schemaRefs>
</ds:datastoreItem>
</file>

<file path=customXml/itemProps2.xml><?xml version="1.0" encoding="utf-8"?>
<ds:datastoreItem xmlns:ds="http://schemas.openxmlformats.org/officeDocument/2006/customXml" ds:itemID="{33ADE2AD-E659-4D99-B8C9-BDDB28F672A5}">
  <ds:schemaRefs>
    <ds:schemaRef ds:uri="http://purl.org/dc/elements/1.1/"/>
    <ds:schemaRef ds:uri="http://schemas.microsoft.com/office/infopath/2007/PartnerControls"/>
    <ds:schemaRef ds:uri="176bda86-5465-4883-9e1c-59e818b5ea71"/>
    <ds:schemaRef ds:uri="http://www.w3.org/XML/1998/namespace"/>
    <ds:schemaRef ds:uri="http://purl.org/dc/dcmitype/"/>
    <ds:schemaRef ds:uri="http://purl.org/dc/terms/"/>
    <ds:schemaRef ds:uri="http://schemas.microsoft.com/office/2006/documentManagement/types"/>
    <ds:schemaRef ds:uri="http://schemas.openxmlformats.org/package/2006/metadata/core-properties"/>
    <ds:schemaRef ds:uri="39a52a28-06c8-466f-9652-db979779b465"/>
    <ds:schemaRef ds:uri="http://schemas.microsoft.com/office/2006/metadata/properties"/>
  </ds:schemaRefs>
</ds:datastoreItem>
</file>

<file path=customXml/itemProps3.xml><?xml version="1.0" encoding="utf-8"?>
<ds:datastoreItem xmlns:ds="http://schemas.openxmlformats.org/officeDocument/2006/customXml" ds:itemID="{5F18D0B4-81AE-41FC-9397-4038C640F434}">
  <ds:schemaRefs>
    <ds:schemaRef ds:uri="176bda86-5465-4883-9e1c-59e818b5ea71"/>
    <ds:schemaRef ds:uri="39a52a28-06c8-466f-9652-db979779b46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12631</TotalTime>
  <Words>1387</Words>
  <Application>Microsoft Office PowerPoint</Application>
  <PresentationFormat>A3 Paper (297x420 mm)</PresentationFormat>
  <Paragraphs>123</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Gill Sans MT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Jennings</dc:creator>
  <cp:lastModifiedBy>Seann Williams</cp:lastModifiedBy>
  <cp:revision>47</cp:revision>
  <cp:lastPrinted>2022-02-23T16:50:32Z</cp:lastPrinted>
  <dcterms:created xsi:type="dcterms:W3CDTF">2020-09-22T12:40:30Z</dcterms:created>
  <dcterms:modified xsi:type="dcterms:W3CDTF">2022-02-24T14:48:02Z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0x010100BDB59EEBD56AD943AE7E658FCFA65F06</vt:lpwstr>
  </property>
</Properties>
</file>