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1" r:id="rId1"/>
  </p:sldMasterIdLst>
  <p:sldIdLst>
    <p:sldId id="256" r:id="rId2"/>
    <p:sldId id="257" r:id="rId3"/>
    <p:sldId id="258" r:id="rId4"/>
    <p:sldId id="259" r:id="rId5"/>
    <p:sldId id="261" r:id="rId6"/>
    <p:sldId id="263"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1393CF-9288-6543-2B9B-DB7AB168CFEF}" v="1" dt="2025-01-09T09:49:19.6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1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9T08:17:31.731"/>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9T08:42:58.920"/>
    </inkml:context>
    <inkml:brush xml:id="br0">
      <inkml:brushProperty name="width" value="0.1" units="cm"/>
      <inkml:brushProperty name="height" value="0.1" units="cm"/>
      <inkml:brushProperty name="color" value="#FFFFFF"/>
    </inkml:brush>
  </inkml:definitions>
  <inkml:trace contextRef="#ctx0" brushRef="#br0">1 0 128,'0'6'0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1/9/2025</a:t>
            </a:fld>
            <a:endParaRPr lang="en-US"/>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335046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1/9/2025</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64401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1/9/2025</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51649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1/9/2025</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70567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1/9/2025</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34510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1/9/2025</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96027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1/9/2025</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68805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1/9/2025</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15496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1/9/2025</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221158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1/9/2025</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005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1/9/2025</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5405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1/9/2025</a:t>
            </a:fld>
            <a:endParaRPr lang="en-US"/>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1035388545"/>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24" r:id="rId6"/>
    <p:sldLayoutId id="2147483820" r:id="rId7"/>
    <p:sldLayoutId id="2147483821" r:id="rId8"/>
    <p:sldLayoutId id="2147483822" r:id="rId9"/>
    <p:sldLayoutId id="2147483823" r:id="rId10"/>
    <p:sldLayoutId id="2147483825"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5" Type="http://schemas.openxmlformats.org/officeDocument/2006/relationships/image" Target="../media/image20.png"/><Relationship Id="rId4" Type="http://schemas.openxmlformats.org/officeDocument/2006/relationships/customXml" Target="../ink/ink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ustomXml" Target="../ink/ink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92E339-A4A5-CD0D-C135-C7D6057FF411}"/>
              </a:ext>
            </a:extLst>
          </p:cNvPr>
          <p:cNvSpPr>
            <a:spLocks noGrp="1"/>
          </p:cNvSpPr>
          <p:nvPr>
            <p:ph type="ctrTitle"/>
          </p:nvPr>
        </p:nvSpPr>
        <p:spPr>
          <a:xfrm>
            <a:off x="5297762" y="640080"/>
            <a:ext cx="6251110" cy="3566160"/>
          </a:xfrm>
        </p:spPr>
        <p:txBody>
          <a:bodyPr anchor="b">
            <a:normAutofit/>
          </a:bodyPr>
          <a:lstStyle/>
          <a:p>
            <a:pPr algn="ctr">
              <a:lnSpc>
                <a:spcPct val="90000"/>
              </a:lnSpc>
            </a:pPr>
            <a:r>
              <a:rPr lang="en-GB" sz="8200">
                <a:solidFill>
                  <a:srgbClr val="002060"/>
                </a:solidFill>
              </a:rPr>
              <a:t>Ordinarily available inclusive provision </a:t>
            </a:r>
          </a:p>
        </p:txBody>
      </p:sp>
      <p:sp>
        <p:nvSpPr>
          <p:cNvPr id="3" name="Subtitle 2">
            <a:extLst>
              <a:ext uri="{FF2B5EF4-FFF2-40B4-BE49-F238E27FC236}">
                <a16:creationId xmlns:a16="http://schemas.microsoft.com/office/drawing/2014/main" id="{C9375874-E601-645A-0B9D-5432EB238C1A}"/>
              </a:ext>
            </a:extLst>
          </p:cNvPr>
          <p:cNvSpPr>
            <a:spLocks noGrp="1"/>
          </p:cNvSpPr>
          <p:nvPr>
            <p:ph type="subTitle" idx="1"/>
          </p:nvPr>
        </p:nvSpPr>
        <p:spPr>
          <a:xfrm>
            <a:off x="5297760" y="4636008"/>
            <a:ext cx="6251111" cy="1572768"/>
          </a:xfrm>
        </p:spPr>
        <p:txBody>
          <a:bodyPr>
            <a:normAutofit/>
          </a:bodyPr>
          <a:lstStyle/>
          <a:p>
            <a:endParaRPr lang="en-GB"/>
          </a:p>
        </p:txBody>
      </p:sp>
      <p:sp>
        <p:nvSpPr>
          <p:cNvPr id="24" name="Rectangle 6">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A7895A"/>
          </a:solidFill>
          <a:ln w="38100" cap="rnd">
            <a:solidFill>
              <a:srgbClr val="A7895A"/>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web of dots connected">
            <a:extLst>
              <a:ext uri="{FF2B5EF4-FFF2-40B4-BE49-F238E27FC236}">
                <a16:creationId xmlns:a16="http://schemas.microsoft.com/office/drawing/2014/main" id="{11A57A34-50F8-D0A8-B5C8-8847C577BF21}"/>
              </a:ext>
            </a:extLst>
          </p:cNvPr>
          <p:cNvPicPr>
            <a:picLocks noChangeAspect="1"/>
          </p:cNvPicPr>
          <p:nvPr/>
        </p:nvPicPr>
        <p:blipFill>
          <a:blip r:embed="rId4"/>
          <a:srcRect l="45224" r="2438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4" name="Recorded Sound">
            <a:hlinkClick r:id="" action="ppaction://media"/>
            <a:extLst>
              <a:ext uri="{FF2B5EF4-FFF2-40B4-BE49-F238E27FC236}">
                <a16:creationId xmlns:a16="http://schemas.microsoft.com/office/drawing/2014/main" id="{EEC22DB5-B021-85FD-381F-DFBA6DD01A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70606" y="441917"/>
            <a:ext cx="487363" cy="487363"/>
          </a:xfrm>
          <a:prstGeom prst="rect">
            <a:avLst/>
          </a:prstGeom>
        </p:spPr>
      </p:pic>
    </p:spTree>
    <p:extLst>
      <p:ext uri="{BB962C8B-B14F-4D97-AF65-F5344CB8AC3E}">
        <p14:creationId xmlns:p14="http://schemas.microsoft.com/office/powerpoint/2010/main" val="131082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39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AFE615-AC70-70FC-E93E-EEF58432812B}"/>
              </a:ext>
            </a:extLst>
          </p:cNvPr>
          <p:cNvSpPr>
            <a:spLocks noGrp="1"/>
          </p:cNvSpPr>
          <p:nvPr>
            <p:ph type="title"/>
          </p:nvPr>
        </p:nvSpPr>
        <p:spPr>
          <a:xfrm>
            <a:off x="630936" y="640080"/>
            <a:ext cx="5643404" cy="1481328"/>
          </a:xfrm>
        </p:spPr>
        <p:txBody>
          <a:bodyPr vert="horz" lIns="91440" tIns="45720" rIns="91440" bIns="45720" rtlCol="0" anchor="b">
            <a:normAutofit/>
          </a:bodyPr>
          <a:lstStyle/>
          <a:p>
            <a:pPr algn="ctr">
              <a:lnSpc>
                <a:spcPct val="90000"/>
              </a:lnSpc>
            </a:pPr>
            <a:r>
              <a:rPr lang="en-US" sz="4800">
                <a:solidFill>
                  <a:schemeClr val="accent6">
                    <a:lumMod val="50000"/>
                  </a:schemeClr>
                </a:solidFill>
              </a:rPr>
              <a:t>Ordinarily available inclusive provision </a:t>
            </a:r>
          </a:p>
        </p:txBody>
      </p:sp>
      <p:sp>
        <p:nvSpPr>
          <p:cNvPr id="35"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D3BB00"/>
          </a:solidFill>
          <a:ln w="38100" cap="rnd">
            <a:solidFill>
              <a:srgbClr val="D3BB00"/>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28CD407-B44A-8BA9-C081-BB7C44B34463}"/>
              </a:ext>
            </a:extLst>
          </p:cNvPr>
          <p:cNvSpPr>
            <a:spLocks noGrp="1"/>
          </p:cNvSpPr>
          <p:nvPr>
            <p:ph idx="1"/>
          </p:nvPr>
        </p:nvSpPr>
        <p:spPr>
          <a:xfrm>
            <a:off x="378017" y="2670048"/>
            <a:ext cx="6810724" cy="3789702"/>
          </a:xfrm>
        </p:spPr>
        <p:txBody>
          <a:bodyPr vert="horz" lIns="91440" tIns="45720" rIns="91440" bIns="45720" rtlCol="0" anchor="t">
            <a:normAutofit/>
          </a:bodyPr>
          <a:lstStyle/>
          <a:p>
            <a:pPr marL="0" indent="0" algn="ctr">
              <a:buNone/>
            </a:pPr>
            <a:r>
              <a:rPr lang="en-US" sz="6000">
                <a:solidFill>
                  <a:srgbClr val="002060"/>
                </a:solidFill>
              </a:rPr>
              <a:t>School and classroom practice that is essential for some, helpful for most and harmful to none.</a:t>
            </a:r>
          </a:p>
        </p:txBody>
      </p:sp>
      <mc:AlternateContent xmlns:mc="http://schemas.openxmlformats.org/markup-compatibility/2006" xmlns:p14="http://schemas.microsoft.com/office/powerpoint/2010/main">
        <mc:Choice Requires="p14">
          <p:contentPart p14:bwMode="auto" r:id="rId4">
            <p14:nvContentPartPr>
              <p14:cNvPr id="37" name="Ink 36">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37" name="Ink 36">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5737403" y="1956150"/>
                <a:ext cx="36000" cy="32709"/>
              </a:xfrm>
              <a:prstGeom prst="rect">
                <a:avLst/>
              </a:prstGeom>
            </p:spPr>
          </p:pic>
        </mc:Fallback>
      </mc:AlternateContent>
      <p:pic>
        <p:nvPicPr>
          <p:cNvPr id="4" name="Picture 3">
            <a:extLst>
              <a:ext uri="{FF2B5EF4-FFF2-40B4-BE49-F238E27FC236}">
                <a16:creationId xmlns:a16="http://schemas.microsoft.com/office/drawing/2014/main" id="{FAD68869-6E82-F421-C224-CE0C9200D482}"/>
              </a:ext>
            </a:extLst>
          </p:cNvPr>
          <p:cNvPicPr>
            <a:picLocks noChangeAspect="1"/>
          </p:cNvPicPr>
          <p:nvPr/>
        </p:nvPicPr>
        <p:blipFill>
          <a:blip r:embed="rId6"/>
          <a:stretch>
            <a:fillRect/>
          </a:stretch>
        </p:blipFill>
        <p:spPr>
          <a:xfrm>
            <a:off x="7566758" y="0"/>
            <a:ext cx="4625242" cy="6821424"/>
          </a:xfrm>
          <a:prstGeom prst="rect">
            <a:avLst/>
          </a:prstGeom>
        </p:spPr>
      </p:pic>
      <p:pic>
        <p:nvPicPr>
          <p:cNvPr id="5" name="Recorded Sound">
            <a:hlinkClick r:id="" action="ppaction://media"/>
            <a:extLst>
              <a:ext uri="{FF2B5EF4-FFF2-40B4-BE49-F238E27FC236}">
                <a16:creationId xmlns:a16="http://schemas.microsoft.com/office/drawing/2014/main" id="{112464C0-192C-04BC-39CA-F553B4E9A53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62614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12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EB737-94D2-962B-6613-A55AEC202F73}"/>
              </a:ext>
            </a:extLst>
          </p:cNvPr>
          <p:cNvSpPr>
            <a:spLocks noGrp="1"/>
          </p:cNvSpPr>
          <p:nvPr>
            <p:ph type="title"/>
          </p:nvPr>
        </p:nvSpPr>
        <p:spPr/>
        <p:txBody>
          <a:bodyPr/>
          <a:lstStyle/>
          <a:p>
            <a:pPr algn="ctr"/>
            <a:r>
              <a:rPr lang="en-GB" dirty="0">
                <a:solidFill>
                  <a:schemeClr val="accent6">
                    <a:lumMod val="50000"/>
                  </a:schemeClr>
                </a:solidFill>
              </a:rPr>
              <a:t> SEND Framework from Devon </a:t>
            </a:r>
          </a:p>
        </p:txBody>
      </p:sp>
      <p:sp>
        <p:nvSpPr>
          <p:cNvPr id="3" name="Content Placeholder 2">
            <a:extLst>
              <a:ext uri="{FF2B5EF4-FFF2-40B4-BE49-F238E27FC236}">
                <a16:creationId xmlns:a16="http://schemas.microsoft.com/office/drawing/2014/main" id="{55D217EE-C52A-4D4F-08BD-E51BFC8608E1}"/>
              </a:ext>
            </a:extLst>
          </p:cNvPr>
          <p:cNvSpPr>
            <a:spLocks noGrp="1"/>
          </p:cNvSpPr>
          <p:nvPr>
            <p:ph idx="1"/>
          </p:nvPr>
        </p:nvSpPr>
        <p:spPr/>
        <p:txBody>
          <a:bodyPr>
            <a:normAutofit/>
          </a:bodyPr>
          <a:lstStyle/>
          <a:p>
            <a:pPr marL="0" indent="0">
              <a:buNone/>
            </a:pPr>
            <a:r>
              <a:rPr lang="en-GB" sz="4000" dirty="0">
                <a:solidFill>
                  <a:srgbClr val="002060"/>
                </a:solidFill>
              </a:rPr>
              <a:t>The OAIP describes the inclusive provision and practice that all Devon schools, Early Years and Post 16 settings should be able to provide for all children and young people, including those of SEND from their own resources.</a:t>
            </a:r>
          </a:p>
          <a:p>
            <a:pPr marL="0" indent="0">
              <a:buNone/>
            </a:pPr>
            <a:r>
              <a:rPr lang="en-GB" sz="4000" dirty="0">
                <a:solidFill>
                  <a:srgbClr val="002060"/>
                </a:solidFill>
              </a:rPr>
              <a:t>This will support all children to attend, engage and thrive in their educational setting.</a:t>
            </a:r>
          </a:p>
          <a:p>
            <a:pPr marL="0" indent="0">
              <a:buNone/>
            </a:pPr>
            <a:r>
              <a:rPr lang="en-GB" sz="4000" dirty="0">
                <a:solidFill>
                  <a:srgbClr val="002060"/>
                </a:solidFill>
              </a:rPr>
              <a:t>As ELAT schools we are committed to using this framework within our schools. </a:t>
            </a:r>
          </a:p>
          <a:p>
            <a:pPr marL="0" indent="0">
              <a:buNone/>
            </a:pPr>
            <a:endParaRPr lang="en-GB" sz="3600" dirty="0">
              <a:solidFill>
                <a:srgbClr val="002060"/>
              </a:solidFill>
            </a:endParaRPr>
          </a:p>
        </p:txBody>
      </p:sp>
      <p:pic>
        <p:nvPicPr>
          <p:cNvPr id="4" name="Picture 3">
            <a:extLst>
              <a:ext uri="{FF2B5EF4-FFF2-40B4-BE49-F238E27FC236}">
                <a16:creationId xmlns:a16="http://schemas.microsoft.com/office/drawing/2014/main" id="{AF01DCC4-2184-3DFF-0EDA-807A13E10676}"/>
              </a:ext>
            </a:extLst>
          </p:cNvPr>
          <p:cNvPicPr>
            <a:picLocks noChangeAspect="1"/>
          </p:cNvPicPr>
          <p:nvPr/>
        </p:nvPicPr>
        <p:blipFill>
          <a:blip r:embed="rId4"/>
          <a:stretch>
            <a:fillRect/>
          </a:stretch>
        </p:blipFill>
        <p:spPr>
          <a:xfrm>
            <a:off x="11082130" y="21652"/>
            <a:ext cx="1109870" cy="1636290"/>
          </a:xfrm>
          <a:prstGeom prst="rect">
            <a:avLst/>
          </a:prstGeom>
        </p:spPr>
      </p:pic>
      <p:pic>
        <p:nvPicPr>
          <p:cNvPr id="6" name="Recorded Sound">
            <a:hlinkClick r:id="" action="ppaction://media"/>
            <a:extLst>
              <a:ext uri="{FF2B5EF4-FFF2-40B4-BE49-F238E27FC236}">
                <a16:creationId xmlns:a16="http://schemas.microsoft.com/office/drawing/2014/main" id="{E9184BF0-A4DB-D99D-4E83-C4776096D75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97065" y="5606712"/>
            <a:ext cx="487363" cy="487363"/>
          </a:xfrm>
          <a:prstGeom prst="rect">
            <a:avLst/>
          </a:prstGeom>
        </p:spPr>
      </p:pic>
    </p:spTree>
    <p:extLst>
      <p:ext uri="{BB962C8B-B14F-4D97-AF65-F5344CB8AC3E}">
        <p14:creationId xmlns:p14="http://schemas.microsoft.com/office/powerpoint/2010/main" val="388109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41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5027B6-560E-BE92-C917-BBADD9233492}"/>
              </a:ext>
            </a:extLst>
          </p:cNvPr>
          <p:cNvSpPr>
            <a:spLocks noGrp="1"/>
          </p:cNvSpPr>
          <p:nvPr>
            <p:ph idx="1"/>
          </p:nvPr>
        </p:nvSpPr>
        <p:spPr>
          <a:xfrm>
            <a:off x="566531" y="855957"/>
            <a:ext cx="11290851" cy="4251960"/>
          </a:xfrm>
        </p:spPr>
        <p:txBody>
          <a:bodyPr vert="horz" lIns="91440" tIns="45720" rIns="91440" bIns="45720" rtlCol="0" anchor="t">
            <a:noAutofit/>
          </a:bodyPr>
          <a:lstStyle/>
          <a:p>
            <a:pPr marL="0" indent="0">
              <a:buNone/>
            </a:pPr>
            <a:r>
              <a:rPr lang="en-GB" sz="4400" dirty="0">
                <a:solidFill>
                  <a:schemeClr val="accent6">
                    <a:lumMod val="50000"/>
                  </a:schemeClr>
                </a:solidFill>
              </a:rPr>
              <a:t>The Framework defines:</a:t>
            </a:r>
          </a:p>
          <a:p>
            <a:r>
              <a:rPr lang="en-GB" sz="4400" dirty="0">
                <a:solidFill>
                  <a:srgbClr val="002060"/>
                </a:solidFill>
              </a:rPr>
              <a:t>How teachers make enhanced adaptations to their daily teaching. </a:t>
            </a:r>
          </a:p>
          <a:p>
            <a:r>
              <a:rPr lang="en-GB" sz="4400" dirty="0">
                <a:solidFill>
                  <a:srgbClr val="002060"/>
                </a:solidFill>
              </a:rPr>
              <a:t>How teachers make decisions about provision and targeted intervention.</a:t>
            </a:r>
          </a:p>
          <a:p>
            <a:r>
              <a:rPr lang="en-GB" sz="4400" dirty="0">
                <a:solidFill>
                  <a:srgbClr val="002060"/>
                </a:solidFill>
              </a:rPr>
              <a:t>How teachers use the SEND Code of Practice to identify and meet need as part of their Graduated Approach.</a:t>
            </a:r>
          </a:p>
        </p:txBody>
      </p:sp>
      <p:pic>
        <p:nvPicPr>
          <p:cNvPr id="4" name="Picture 3">
            <a:extLst>
              <a:ext uri="{FF2B5EF4-FFF2-40B4-BE49-F238E27FC236}">
                <a16:creationId xmlns:a16="http://schemas.microsoft.com/office/drawing/2014/main" id="{205742E3-0B18-E137-5ADF-C0026457CD70}"/>
              </a:ext>
            </a:extLst>
          </p:cNvPr>
          <p:cNvPicPr>
            <a:picLocks noChangeAspect="1"/>
          </p:cNvPicPr>
          <p:nvPr/>
        </p:nvPicPr>
        <p:blipFill>
          <a:blip r:embed="rId4"/>
          <a:stretch>
            <a:fillRect/>
          </a:stretch>
        </p:blipFill>
        <p:spPr>
          <a:xfrm>
            <a:off x="10897206" y="4951378"/>
            <a:ext cx="1294794" cy="1906621"/>
          </a:xfrm>
          <a:prstGeom prst="rect">
            <a:avLst/>
          </a:prstGeom>
        </p:spPr>
      </p:pic>
      <p:pic>
        <p:nvPicPr>
          <p:cNvPr id="2" name="Recorded Sound">
            <a:hlinkClick r:id="" action="ppaction://media"/>
            <a:extLst>
              <a:ext uri="{FF2B5EF4-FFF2-40B4-BE49-F238E27FC236}">
                <a16:creationId xmlns:a16="http://schemas.microsoft.com/office/drawing/2014/main" id="{7AFDDA2C-EDF6-78FE-A6E0-8A718C90901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071380" y="4864235"/>
            <a:ext cx="487363" cy="487363"/>
          </a:xfrm>
          <a:prstGeom prst="rect">
            <a:avLst/>
          </a:prstGeom>
        </p:spPr>
      </p:pic>
    </p:spTree>
    <p:extLst>
      <p:ext uri="{BB962C8B-B14F-4D97-AF65-F5344CB8AC3E}">
        <p14:creationId xmlns:p14="http://schemas.microsoft.com/office/powerpoint/2010/main" val="1598018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8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F4DBFB-308F-C0D0-DFAE-0D46FEE6B32E}"/>
              </a:ext>
            </a:extLst>
          </p:cNvPr>
          <p:cNvSpPr>
            <a:spLocks noGrp="1"/>
          </p:cNvSpPr>
          <p:nvPr>
            <p:ph type="title"/>
          </p:nvPr>
        </p:nvSpPr>
        <p:spPr>
          <a:xfrm>
            <a:off x="630936" y="639520"/>
            <a:ext cx="3429000" cy="1719072"/>
          </a:xfrm>
        </p:spPr>
        <p:txBody>
          <a:bodyPr anchor="b">
            <a:normAutofit/>
          </a:bodyPr>
          <a:lstStyle/>
          <a:p>
            <a:pPr>
              <a:lnSpc>
                <a:spcPct val="90000"/>
              </a:lnSpc>
            </a:pPr>
            <a:r>
              <a:rPr lang="en-GB"/>
              <a:t>Graduated Response</a:t>
            </a:r>
          </a:p>
        </p:txBody>
      </p:sp>
      <p:sp>
        <p:nvSpPr>
          <p:cNvPr id="11"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084" y="2532888"/>
            <a:ext cx="3291840" cy="18288"/>
          </a:xfrm>
          <a:custGeom>
            <a:avLst/>
            <a:gdLst>
              <a:gd name="connsiteX0" fmla="*/ 0 w 3291840"/>
              <a:gd name="connsiteY0" fmla="*/ 0 h 18288"/>
              <a:gd name="connsiteX1" fmla="*/ 625450 w 3291840"/>
              <a:gd name="connsiteY1" fmla="*/ 0 h 18288"/>
              <a:gd name="connsiteX2" fmla="*/ 1283818 w 3291840"/>
              <a:gd name="connsiteY2" fmla="*/ 0 h 18288"/>
              <a:gd name="connsiteX3" fmla="*/ 1975104 w 3291840"/>
              <a:gd name="connsiteY3" fmla="*/ 0 h 18288"/>
              <a:gd name="connsiteX4" fmla="*/ 2666390 w 3291840"/>
              <a:gd name="connsiteY4" fmla="*/ 0 h 18288"/>
              <a:gd name="connsiteX5" fmla="*/ 3291840 w 3291840"/>
              <a:gd name="connsiteY5" fmla="*/ 0 h 18288"/>
              <a:gd name="connsiteX6" fmla="*/ 3291840 w 3291840"/>
              <a:gd name="connsiteY6" fmla="*/ 18288 h 18288"/>
              <a:gd name="connsiteX7" fmla="*/ 2567635 w 3291840"/>
              <a:gd name="connsiteY7" fmla="*/ 18288 h 18288"/>
              <a:gd name="connsiteX8" fmla="*/ 1843430 w 3291840"/>
              <a:gd name="connsiteY8" fmla="*/ 18288 h 18288"/>
              <a:gd name="connsiteX9" fmla="*/ 1185062 w 3291840"/>
              <a:gd name="connsiteY9" fmla="*/ 18288 h 18288"/>
              <a:gd name="connsiteX10" fmla="*/ 0 w 3291840"/>
              <a:gd name="connsiteY10" fmla="*/ 18288 h 18288"/>
              <a:gd name="connsiteX11" fmla="*/ 0 w 3291840"/>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1840" h="18288" fill="none" extrusionOk="0">
                <a:moveTo>
                  <a:pt x="0" y="0"/>
                </a:moveTo>
                <a:cubicBezTo>
                  <a:pt x="173613" y="5552"/>
                  <a:pt x="489242" y="1770"/>
                  <a:pt x="625450" y="0"/>
                </a:cubicBezTo>
                <a:cubicBezTo>
                  <a:pt x="761658" y="-1770"/>
                  <a:pt x="1015131" y="32079"/>
                  <a:pt x="1283818" y="0"/>
                </a:cubicBezTo>
                <a:cubicBezTo>
                  <a:pt x="1552505" y="-32079"/>
                  <a:pt x="1752773" y="10771"/>
                  <a:pt x="1975104" y="0"/>
                </a:cubicBezTo>
                <a:cubicBezTo>
                  <a:pt x="2197435" y="-10771"/>
                  <a:pt x="2433070" y="21341"/>
                  <a:pt x="2666390" y="0"/>
                </a:cubicBezTo>
                <a:cubicBezTo>
                  <a:pt x="2899710" y="-21341"/>
                  <a:pt x="3028437" y="16612"/>
                  <a:pt x="3291840" y="0"/>
                </a:cubicBezTo>
                <a:cubicBezTo>
                  <a:pt x="3291131" y="8157"/>
                  <a:pt x="3291427" y="12125"/>
                  <a:pt x="3291840" y="18288"/>
                </a:cubicBezTo>
                <a:cubicBezTo>
                  <a:pt x="3043276" y="37868"/>
                  <a:pt x="2921041" y="-12908"/>
                  <a:pt x="2567635" y="18288"/>
                </a:cubicBezTo>
                <a:cubicBezTo>
                  <a:pt x="2214230" y="49484"/>
                  <a:pt x="2189623" y="-13019"/>
                  <a:pt x="1843430" y="18288"/>
                </a:cubicBezTo>
                <a:cubicBezTo>
                  <a:pt x="1497237" y="49595"/>
                  <a:pt x="1492584" y="29180"/>
                  <a:pt x="1185062" y="18288"/>
                </a:cubicBezTo>
                <a:cubicBezTo>
                  <a:pt x="877540" y="7396"/>
                  <a:pt x="313238" y="46443"/>
                  <a:pt x="0" y="18288"/>
                </a:cubicBezTo>
                <a:cubicBezTo>
                  <a:pt x="-46" y="12483"/>
                  <a:pt x="-203" y="6491"/>
                  <a:pt x="0" y="0"/>
                </a:cubicBezTo>
                <a:close/>
              </a:path>
              <a:path w="3291840" h="18288" stroke="0" extrusionOk="0">
                <a:moveTo>
                  <a:pt x="0" y="0"/>
                </a:moveTo>
                <a:cubicBezTo>
                  <a:pt x="281971" y="23935"/>
                  <a:pt x="485873" y="-14021"/>
                  <a:pt x="625450" y="0"/>
                </a:cubicBezTo>
                <a:cubicBezTo>
                  <a:pt x="765027" y="14021"/>
                  <a:pt x="1048900" y="27914"/>
                  <a:pt x="1185062" y="0"/>
                </a:cubicBezTo>
                <a:cubicBezTo>
                  <a:pt x="1321224" y="-27914"/>
                  <a:pt x="1648252" y="-3988"/>
                  <a:pt x="1909267" y="0"/>
                </a:cubicBezTo>
                <a:cubicBezTo>
                  <a:pt x="2170282" y="3988"/>
                  <a:pt x="2301957" y="25891"/>
                  <a:pt x="2534717" y="0"/>
                </a:cubicBezTo>
                <a:cubicBezTo>
                  <a:pt x="2767477" y="-25891"/>
                  <a:pt x="3078800" y="21500"/>
                  <a:pt x="3291840" y="0"/>
                </a:cubicBezTo>
                <a:cubicBezTo>
                  <a:pt x="3291576" y="4493"/>
                  <a:pt x="3292224" y="9472"/>
                  <a:pt x="3291840" y="18288"/>
                </a:cubicBezTo>
                <a:cubicBezTo>
                  <a:pt x="3120474" y="15714"/>
                  <a:pt x="2816568" y="4633"/>
                  <a:pt x="2633472" y="18288"/>
                </a:cubicBezTo>
                <a:cubicBezTo>
                  <a:pt x="2450376" y="31943"/>
                  <a:pt x="2160769" y="37350"/>
                  <a:pt x="1909267" y="18288"/>
                </a:cubicBezTo>
                <a:cubicBezTo>
                  <a:pt x="1657765" y="-774"/>
                  <a:pt x="1623992" y="9648"/>
                  <a:pt x="1349654" y="18288"/>
                </a:cubicBezTo>
                <a:cubicBezTo>
                  <a:pt x="1075316" y="26928"/>
                  <a:pt x="833426" y="34181"/>
                  <a:pt x="691286" y="18288"/>
                </a:cubicBezTo>
                <a:cubicBezTo>
                  <a:pt x="549146" y="2395"/>
                  <a:pt x="342011" y="24201"/>
                  <a:pt x="0" y="18288"/>
                </a:cubicBezTo>
                <a:cubicBezTo>
                  <a:pt x="843" y="9577"/>
                  <a:pt x="371" y="6900"/>
                  <a:pt x="0" y="0"/>
                </a:cubicBezTo>
                <a:close/>
              </a:path>
            </a:pathLst>
          </a:custGeom>
          <a:solidFill>
            <a:srgbClr val="F9A621"/>
          </a:solidFill>
          <a:ln w="38100" cap="rnd">
            <a:solidFill>
              <a:srgbClr val="F9A62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81153BD-4D92-6FBD-E90B-6795F1E104EF}"/>
              </a:ext>
            </a:extLst>
          </p:cNvPr>
          <p:cNvSpPr>
            <a:spLocks noGrp="1"/>
          </p:cNvSpPr>
          <p:nvPr>
            <p:ph idx="1"/>
          </p:nvPr>
        </p:nvSpPr>
        <p:spPr>
          <a:xfrm>
            <a:off x="630936" y="2807208"/>
            <a:ext cx="3429000" cy="3410712"/>
          </a:xfrm>
        </p:spPr>
        <p:txBody>
          <a:bodyPr anchor="t">
            <a:normAutofit/>
          </a:bodyPr>
          <a:lstStyle/>
          <a:p>
            <a:endParaRPr lang="en-GB" sz="2400"/>
          </a:p>
        </p:txBody>
      </p:sp>
      <mc:AlternateContent xmlns:mc="http://schemas.openxmlformats.org/markup-compatibility/2006" xmlns:p14="http://schemas.microsoft.com/office/powerpoint/2010/main">
        <mc:Choice Requires="p14">
          <p:contentPart p14:bwMode="auto" r:id="rId2">
            <p14:nvContentPartPr>
              <p14:cNvPr id="13"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3"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4" name="Picture 3">
            <a:extLst>
              <a:ext uri="{FF2B5EF4-FFF2-40B4-BE49-F238E27FC236}">
                <a16:creationId xmlns:a16="http://schemas.microsoft.com/office/drawing/2014/main" id="{7E749068-F1DA-934C-A390-387226DF3412}"/>
              </a:ext>
            </a:extLst>
          </p:cNvPr>
          <p:cNvPicPr>
            <a:picLocks noChangeAspect="1"/>
          </p:cNvPicPr>
          <p:nvPr/>
        </p:nvPicPr>
        <p:blipFill>
          <a:blip r:embed="rId4"/>
          <a:stretch>
            <a:fillRect/>
          </a:stretch>
        </p:blipFill>
        <p:spPr>
          <a:xfrm>
            <a:off x="3035031" y="0"/>
            <a:ext cx="8706254" cy="6907257"/>
          </a:xfrm>
          <a:prstGeom prst="rect">
            <a:avLst/>
          </a:prstGeom>
        </p:spPr>
      </p:pic>
      <p:sp>
        <p:nvSpPr>
          <p:cNvPr id="6" name="TextBox 5">
            <a:extLst>
              <a:ext uri="{FF2B5EF4-FFF2-40B4-BE49-F238E27FC236}">
                <a16:creationId xmlns:a16="http://schemas.microsoft.com/office/drawing/2014/main" id="{EB6806F4-A880-3209-FB34-573E230CF17A}"/>
              </a:ext>
            </a:extLst>
          </p:cNvPr>
          <p:cNvSpPr txBox="1"/>
          <p:nvPr/>
        </p:nvSpPr>
        <p:spPr>
          <a:xfrm>
            <a:off x="3047189" y="3268653"/>
            <a:ext cx="6094378" cy="369332"/>
          </a:xfrm>
          <a:prstGeom prst="rect">
            <a:avLst/>
          </a:prstGeom>
          <a:noFill/>
        </p:spPr>
        <p:txBody>
          <a:bodyPr wrap="square">
            <a:spAutoFit/>
          </a:bodyPr>
          <a:lstStyle/>
          <a:p>
            <a:r>
              <a:rPr lang="en-GB" dirty="0"/>
              <a:t> </a:t>
            </a:r>
          </a:p>
        </p:txBody>
      </p:sp>
    </p:spTree>
    <p:extLst>
      <p:ext uri="{BB962C8B-B14F-4D97-AF65-F5344CB8AC3E}">
        <p14:creationId xmlns:p14="http://schemas.microsoft.com/office/powerpoint/2010/main" val="3170138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7065F-E37D-B0B0-2981-19A3E6EEE722}"/>
              </a:ext>
            </a:extLst>
          </p:cNvPr>
          <p:cNvSpPr>
            <a:spLocks noGrp="1"/>
          </p:cNvSpPr>
          <p:nvPr>
            <p:ph type="title"/>
          </p:nvPr>
        </p:nvSpPr>
        <p:spPr/>
        <p:txBody>
          <a:bodyPr/>
          <a:lstStyle/>
          <a:p>
            <a:r>
              <a:rPr lang="en-GB" dirty="0">
                <a:solidFill>
                  <a:srgbClr val="002060"/>
                </a:solidFill>
              </a:rPr>
              <a:t>Meeting the needs of our children</a:t>
            </a:r>
          </a:p>
        </p:txBody>
      </p:sp>
      <p:sp>
        <p:nvSpPr>
          <p:cNvPr id="3" name="Content Placeholder 2">
            <a:extLst>
              <a:ext uri="{FF2B5EF4-FFF2-40B4-BE49-F238E27FC236}">
                <a16:creationId xmlns:a16="http://schemas.microsoft.com/office/drawing/2014/main" id="{C9C84C49-9CB1-032E-8333-DBA4FC973C45}"/>
              </a:ext>
            </a:extLst>
          </p:cNvPr>
          <p:cNvSpPr>
            <a:spLocks noGrp="1"/>
          </p:cNvSpPr>
          <p:nvPr>
            <p:ph idx="1"/>
          </p:nvPr>
        </p:nvSpPr>
        <p:spPr>
          <a:xfrm>
            <a:off x="838200" y="2016810"/>
            <a:ext cx="10515600" cy="4251960"/>
          </a:xfrm>
        </p:spPr>
        <p:txBody>
          <a:bodyPr>
            <a:normAutofit/>
          </a:bodyPr>
          <a:lstStyle/>
          <a:p>
            <a:r>
              <a:rPr lang="en-GB" sz="5400" dirty="0">
                <a:solidFill>
                  <a:srgbClr val="002060"/>
                </a:solidFill>
              </a:rPr>
              <a:t>We meet the needs of children regardless of diagnosis.​</a:t>
            </a:r>
          </a:p>
          <a:p>
            <a:r>
              <a:rPr lang="en-GB" sz="5400" dirty="0">
                <a:solidFill>
                  <a:srgbClr val="002060"/>
                </a:solidFill>
              </a:rPr>
              <a:t>We meet these needs by closely monitoring and supporting children.​</a:t>
            </a:r>
          </a:p>
          <a:p>
            <a:r>
              <a:rPr lang="en-GB" sz="5400" dirty="0">
                <a:solidFill>
                  <a:srgbClr val="002060"/>
                </a:solidFill>
              </a:rPr>
              <a:t>We adapt our practice dynamically and proactively.</a:t>
            </a:r>
          </a:p>
        </p:txBody>
      </p:sp>
      <p:pic>
        <p:nvPicPr>
          <p:cNvPr id="5" name="Recorded Sound">
            <a:hlinkClick r:id="" action="ppaction://media"/>
            <a:extLst>
              <a:ext uri="{FF2B5EF4-FFF2-40B4-BE49-F238E27FC236}">
                <a16:creationId xmlns:a16="http://schemas.microsoft.com/office/drawing/2014/main" id="{FCB4EB91-AD13-6A6D-BD6E-45193979C00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66437" y="441325"/>
            <a:ext cx="487363" cy="487363"/>
          </a:xfrm>
          <a:prstGeom prst="rect">
            <a:avLst/>
          </a:prstGeom>
        </p:spPr>
      </p:pic>
    </p:spTree>
    <p:extLst>
      <p:ext uri="{BB962C8B-B14F-4D97-AF65-F5344CB8AC3E}">
        <p14:creationId xmlns:p14="http://schemas.microsoft.com/office/powerpoint/2010/main" val="268947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77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9529B-DB32-7393-982F-53352FB4B6F2}"/>
              </a:ext>
            </a:extLst>
          </p:cNvPr>
          <p:cNvSpPr>
            <a:spLocks noGrp="1"/>
          </p:cNvSpPr>
          <p:nvPr>
            <p:ph type="title"/>
          </p:nvPr>
        </p:nvSpPr>
        <p:spPr>
          <a:xfrm>
            <a:off x="2054158" y="374852"/>
            <a:ext cx="10515600" cy="1325563"/>
          </a:xfrm>
        </p:spPr>
        <p:txBody>
          <a:bodyPr/>
          <a:lstStyle/>
          <a:p>
            <a:r>
              <a:rPr lang="en-GB">
                <a:solidFill>
                  <a:schemeClr val="accent6">
                    <a:lumMod val="50000"/>
                  </a:schemeClr>
                </a:solidFill>
              </a:rPr>
              <a:t>Quality first teach </a:t>
            </a:r>
          </a:p>
        </p:txBody>
      </p:sp>
      <p:sp>
        <p:nvSpPr>
          <p:cNvPr id="3" name="Content Placeholder 2">
            <a:extLst>
              <a:ext uri="{FF2B5EF4-FFF2-40B4-BE49-F238E27FC236}">
                <a16:creationId xmlns:a16="http://schemas.microsoft.com/office/drawing/2014/main" id="{E6A5365C-45D1-F31F-21F0-AA6B68E8E94B}"/>
              </a:ext>
            </a:extLst>
          </p:cNvPr>
          <p:cNvSpPr>
            <a:spLocks noGrp="1"/>
          </p:cNvSpPr>
          <p:nvPr>
            <p:ph idx="1"/>
          </p:nvPr>
        </p:nvSpPr>
        <p:spPr>
          <a:xfrm>
            <a:off x="838200" y="1929384"/>
            <a:ext cx="10929730" cy="4251960"/>
          </a:xfrm>
        </p:spPr>
        <p:txBody>
          <a:bodyPr/>
          <a:lstStyle/>
          <a:p>
            <a:pPr marL="0" indent="0">
              <a:buNone/>
            </a:pPr>
            <a:r>
              <a:rPr lang="en-GB" sz="4400" dirty="0">
                <a:solidFill>
                  <a:schemeClr val="accent6">
                    <a:lumMod val="50000"/>
                  </a:schemeClr>
                </a:solidFill>
              </a:rPr>
              <a:t>The code of practice states that every teacher is a teacher of SEND. </a:t>
            </a:r>
          </a:p>
          <a:p>
            <a:pPr marL="0" indent="0">
              <a:buNone/>
            </a:pPr>
            <a:r>
              <a:rPr lang="en-GB" sz="4400" dirty="0">
                <a:solidFill>
                  <a:schemeClr val="accent6">
                    <a:lumMod val="50000"/>
                  </a:schemeClr>
                </a:solidFill>
              </a:rPr>
              <a:t>High quality teaching is effective for all children and young people.</a:t>
            </a:r>
          </a:p>
          <a:p>
            <a:pPr marL="0" indent="0">
              <a:buNone/>
            </a:pPr>
            <a:r>
              <a:rPr lang="en-GB" sz="4400" dirty="0">
                <a:solidFill>
                  <a:schemeClr val="accent6">
                    <a:lumMod val="50000"/>
                  </a:schemeClr>
                </a:solidFill>
              </a:rPr>
              <a:t>Through delivering quality first teaching, settings are implementing the graduated response.</a:t>
            </a:r>
          </a:p>
          <a:p>
            <a:pPr marL="0" indent="0">
              <a:buNone/>
            </a:pPr>
            <a:endParaRPr lang="en-GB" dirty="0"/>
          </a:p>
          <a:p>
            <a:pPr marL="0" indent="0">
              <a:buNone/>
            </a:pPr>
            <a:endParaRPr lang="en-GB" dirty="0"/>
          </a:p>
        </p:txBody>
      </p:sp>
      <p:pic>
        <p:nvPicPr>
          <p:cNvPr id="4" name="Picture 3">
            <a:extLst>
              <a:ext uri="{FF2B5EF4-FFF2-40B4-BE49-F238E27FC236}">
                <a16:creationId xmlns:a16="http://schemas.microsoft.com/office/drawing/2014/main" id="{BBF029D3-2692-C68C-9171-E9659DDF6964}"/>
              </a:ext>
            </a:extLst>
          </p:cNvPr>
          <p:cNvPicPr>
            <a:picLocks noChangeAspect="1"/>
          </p:cNvPicPr>
          <p:nvPr/>
        </p:nvPicPr>
        <p:blipFill>
          <a:blip r:embed="rId4"/>
          <a:stretch>
            <a:fillRect/>
          </a:stretch>
        </p:blipFill>
        <p:spPr>
          <a:xfrm>
            <a:off x="1" y="0"/>
            <a:ext cx="1155092" cy="1700415"/>
          </a:xfrm>
          <a:prstGeom prst="rect">
            <a:avLst/>
          </a:prstGeom>
        </p:spPr>
      </p:pic>
      <p:pic>
        <p:nvPicPr>
          <p:cNvPr id="5" name="Recorded Sound">
            <a:hlinkClick r:id="" action="ppaction://media"/>
            <a:extLst>
              <a:ext uri="{FF2B5EF4-FFF2-40B4-BE49-F238E27FC236}">
                <a16:creationId xmlns:a16="http://schemas.microsoft.com/office/drawing/2014/main" id="{EB20397F-6BD4-1244-7AE8-FA615A028E4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06793" y="432974"/>
            <a:ext cx="487363" cy="487363"/>
          </a:xfrm>
          <a:prstGeom prst="rect">
            <a:avLst/>
          </a:prstGeom>
        </p:spPr>
      </p:pic>
    </p:spTree>
    <p:extLst>
      <p:ext uri="{BB962C8B-B14F-4D97-AF65-F5344CB8AC3E}">
        <p14:creationId xmlns:p14="http://schemas.microsoft.com/office/powerpoint/2010/main" val="166908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emplate>Office 2013 - 2022 Theme</Template>
  <TotalTime>54</TotalTime>
  <Words>227</Words>
  <Application>Microsoft Office PowerPoint</Application>
  <PresentationFormat>Widescreen</PresentationFormat>
  <Paragraphs>21</Paragraphs>
  <Slides>7</Slides>
  <Notes>0</Notes>
  <HiddenSlides>0</HiddenSlides>
  <MMClips>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The Hand Bold</vt:lpstr>
      <vt:lpstr>The Serif Hand Black</vt:lpstr>
      <vt:lpstr>SketchyVTI</vt:lpstr>
      <vt:lpstr>Ordinarily available inclusive provision </vt:lpstr>
      <vt:lpstr>Ordinarily available inclusive provision </vt:lpstr>
      <vt:lpstr> SEND Framework from Devon </vt:lpstr>
      <vt:lpstr>PowerPoint Presentation</vt:lpstr>
      <vt:lpstr>Graduated Response</vt:lpstr>
      <vt:lpstr>Meeting the needs of our children</vt:lpstr>
      <vt:lpstr>Quality first teach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Seann Williams</dc:creator>
  <cp:lastModifiedBy>Seann Williams</cp:lastModifiedBy>
  <cp:revision>7</cp:revision>
  <dcterms:created xsi:type="dcterms:W3CDTF">2024-09-19T08:14:42Z</dcterms:created>
  <dcterms:modified xsi:type="dcterms:W3CDTF">2025-01-09T10:32:13Z</dcterms:modified>
</cp:coreProperties>
</file>